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49.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487" r:id="rId5"/>
    <p:sldId id="418" r:id="rId6"/>
    <p:sldId id="427" r:id="rId7"/>
    <p:sldId id="489" r:id="rId8"/>
    <p:sldId id="494" r:id="rId9"/>
    <p:sldId id="481" r:id="rId10"/>
    <p:sldId id="495" r:id="rId11"/>
    <p:sldId id="491" r:id="rId12"/>
    <p:sldId id="493" r:id="rId13"/>
    <p:sldId id="264" r:id="rId14"/>
    <p:sldId id="492" r:id="rId15"/>
    <p:sldId id="490" r:id="rId16"/>
    <p:sldId id="259" r:id="rId17"/>
    <p:sldId id="486" r:id="rId18"/>
  </p:sldIdLst>
  <p:sldSz cx="12192000" cy="6858000"/>
  <p:notesSz cx="9296400" cy="7010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án Aguilera Rojas" initials="IA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5D5"/>
    <a:srgbClr val="5B9BD5"/>
    <a:srgbClr val="00489B"/>
    <a:srgbClr val="70AD47"/>
    <a:srgbClr val="C0E1B2"/>
    <a:srgbClr val="A5A5A5"/>
    <a:srgbClr val="ED7D31"/>
    <a:srgbClr val="C8E4BC"/>
    <a:srgbClr val="BDE0AE"/>
    <a:srgbClr val="D9EC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405BC-FDD4-48DB-8308-71EF4BC98745}" v="195" dt="2020-02-05T22:31:25.93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89115" autoAdjust="0"/>
  </p:normalViewPr>
  <p:slideViewPr>
    <p:cSldViewPr snapToGrid="0">
      <p:cViewPr varScale="1">
        <p:scale>
          <a:sx n="110" d="100"/>
          <a:sy n="110" d="100"/>
        </p:scale>
        <p:origin x="558"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nihue2000@hotmail.com ." userId="aacfb1d3b8e14bdf" providerId="LiveId" clId="{329D9D46-F07D-4A46-81C3-4B0D7ECE5DEC}"/>
    <pc:docChg chg="modSld">
      <pc:chgData name="rinihue2000@hotmail.com ." userId="aacfb1d3b8e14bdf" providerId="LiveId" clId="{329D9D46-F07D-4A46-81C3-4B0D7ECE5DEC}" dt="2020-02-05T21:43:43.506" v="8" actId="14100"/>
      <pc:docMkLst>
        <pc:docMk/>
      </pc:docMkLst>
      <pc:sldChg chg="modSp">
        <pc:chgData name="rinihue2000@hotmail.com ." userId="aacfb1d3b8e14bdf" providerId="LiveId" clId="{329D9D46-F07D-4A46-81C3-4B0D7ECE5DEC}" dt="2020-02-05T21:43:43.506" v="8" actId="14100"/>
        <pc:sldMkLst>
          <pc:docMk/>
          <pc:sldMk cId="3274111147" sldId="491"/>
        </pc:sldMkLst>
        <pc:spChg chg="mod">
          <ac:chgData name="rinihue2000@hotmail.com ." userId="aacfb1d3b8e14bdf" providerId="LiveId" clId="{329D9D46-F07D-4A46-81C3-4B0D7ECE5DEC}" dt="2020-02-05T21:43:12.216" v="6" actId="14100"/>
          <ac:spMkLst>
            <pc:docMk/>
            <pc:sldMk cId="3274111147" sldId="491"/>
            <ac:spMk id="11" creationId="{C2BFF2E2-55A4-4C47-859F-B853E531DCC4}"/>
          </ac:spMkLst>
        </pc:spChg>
        <pc:spChg chg="mod">
          <ac:chgData name="rinihue2000@hotmail.com ." userId="aacfb1d3b8e14bdf" providerId="LiveId" clId="{329D9D46-F07D-4A46-81C3-4B0D7ECE5DEC}" dt="2020-02-05T21:43:03.066" v="4" actId="14100"/>
          <ac:spMkLst>
            <pc:docMk/>
            <pc:sldMk cId="3274111147" sldId="491"/>
            <ac:spMk id="12" creationId="{FE0812BA-DB30-4851-A715-4FD5968D4AA8}"/>
          </ac:spMkLst>
        </pc:spChg>
        <pc:spChg chg="mod">
          <ac:chgData name="rinihue2000@hotmail.com ." userId="aacfb1d3b8e14bdf" providerId="LiveId" clId="{329D9D46-F07D-4A46-81C3-4B0D7ECE5DEC}" dt="2020-02-05T21:43:43.506" v="8" actId="14100"/>
          <ac:spMkLst>
            <pc:docMk/>
            <pc:sldMk cId="3274111147" sldId="491"/>
            <ac:spMk id="14" creationId="{70677EFF-3B45-470F-BC1A-161F924E4096}"/>
          </ac:spMkLst>
        </pc:spChg>
      </pc:sldChg>
    </pc:docChg>
  </pc:docChgLst>
  <pc:docChgLst>
    <pc:chgData name="rinihue2000@hotmail.com ." userId="aacfb1d3b8e14bdf" providerId="LiveId" clId="{072405BC-FDD4-48DB-8308-71EF4BC98745}"/>
    <pc:docChg chg="custSel addSld modSld sldOrd">
      <pc:chgData name="rinihue2000@hotmail.com ." userId="aacfb1d3b8e14bdf" providerId="LiveId" clId="{072405BC-FDD4-48DB-8308-71EF4BC98745}" dt="2020-02-05T22:31:32.948" v="659" actId="6549"/>
      <pc:docMkLst>
        <pc:docMk/>
      </pc:docMkLst>
      <pc:sldChg chg="delSp">
        <pc:chgData name="rinihue2000@hotmail.com ." userId="aacfb1d3b8e14bdf" providerId="LiveId" clId="{072405BC-FDD4-48DB-8308-71EF4BC98745}" dt="2020-02-05T22:27:05.354" v="470" actId="478"/>
        <pc:sldMkLst>
          <pc:docMk/>
          <pc:sldMk cId="0" sldId="264"/>
        </pc:sldMkLst>
        <pc:graphicFrameChg chg="del">
          <ac:chgData name="rinihue2000@hotmail.com ." userId="aacfb1d3b8e14bdf" providerId="LiveId" clId="{072405BC-FDD4-48DB-8308-71EF4BC98745}" dt="2020-02-05T22:27:05.354" v="470" actId="478"/>
          <ac:graphicFrameMkLst>
            <pc:docMk/>
            <pc:sldMk cId="0" sldId="264"/>
            <ac:graphicFrameMk id="7" creationId="{D64F9979-5906-411E-A6C8-E25CB41A823A}"/>
          </ac:graphicFrameMkLst>
        </pc:graphicFrameChg>
      </pc:sldChg>
      <pc:sldChg chg="modSp">
        <pc:chgData name="rinihue2000@hotmail.com ." userId="aacfb1d3b8e14bdf" providerId="LiveId" clId="{072405BC-FDD4-48DB-8308-71EF4BC98745}" dt="2020-02-05T22:31:32.948" v="659" actId="6549"/>
        <pc:sldMkLst>
          <pc:docMk/>
          <pc:sldMk cId="2607199796" sldId="418"/>
        </pc:sldMkLst>
        <pc:spChg chg="mod">
          <ac:chgData name="rinihue2000@hotmail.com ." userId="aacfb1d3b8e14bdf" providerId="LiveId" clId="{072405BC-FDD4-48DB-8308-71EF4BC98745}" dt="2020-02-05T22:31:32.948" v="659" actId="6549"/>
          <ac:spMkLst>
            <pc:docMk/>
            <pc:sldMk cId="2607199796" sldId="418"/>
            <ac:spMk id="3" creationId="{00000000-0000-0000-0000-000000000000}"/>
          </ac:spMkLst>
        </pc:spChg>
      </pc:sldChg>
      <pc:sldChg chg="addSp modSp">
        <pc:chgData name="rinihue2000@hotmail.com ." userId="aacfb1d3b8e14bdf" providerId="LiveId" clId="{072405BC-FDD4-48DB-8308-71EF4BC98745}" dt="2020-02-05T21:58:39.403" v="469"/>
        <pc:sldMkLst>
          <pc:docMk/>
          <pc:sldMk cId="3274111147" sldId="491"/>
        </pc:sldMkLst>
        <pc:spChg chg="mod">
          <ac:chgData name="rinihue2000@hotmail.com ." userId="aacfb1d3b8e14bdf" providerId="LiveId" clId="{072405BC-FDD4-48DB-8308-71EF4BC98745}" dt="2020-02-05T21:57:29.628" v="440"/>
          <ac:spMkLst>
            <pc:docMk/>
            <pc:sldMk cId="3274111147" sldId="491"/>
            <ac:spMk id="4" creationId="{7078F3B7-6D69-4F69-90D3-03358A5AAA18}"/>
          </ac:spMkLst>
        </pc:spChg>
        <pc:spChg chg="mod">
          <ac:chgData name="rinihue2000@hotmail.com ." userId="aacfb1d3b8e14bdf" providerId="LiveId" clId="{072405BC-FDD4-48DB-8308-71EF4BC98745}" dt="2020-02-05T21:58:39.403" v="469"/>
          <ac:spMkLst>
            <pc:docMk/>
            <pc:sldMk cId="3274111147" sldId="491"/>
            <ac:spMk id="11" creationId="{C2BFF2E2-55A4-4C47-859F-B853E531DCC4}"/>
          </ac:spMkLst>
        </pc:spChg>
        <pc:spChg chg="mod">
          <ac:chgData name="rinihue2000@hotmail.com ." userId="aacfb1d3b8e14bdf" providerId="LiveId" clId="{072405BC-FDD4-48DB-8308-71EF4BC98745}" dt="2020-02-05T21:58:36.049" v="467"/>
          <ac:spMkLst>
            <pc:docMk/>
            <pc:sldMk cId="3274111147" sldId="491"/>
            <ac:spMk id="12" creationId="{FE0812BA-DB30-4851-A715-4FD5968D4AA8}"/>
          </ac:spMkLst>
        </pc:spChg>
        <pc:spChg chg="mod">
          <ac:chgData name="rinihue2000@hotmail.com ." userId="aacfb1d3b8e14bdf" providerId="LiveId" clId="{072405BC-FDD4-48DB-8308-71EF4BC98745}" dt="2020-02-05T21:55:23.895" v="362" actId="313"/>
          <ac:spMkLst>
            <pc:docMk/>
            <pc:sldMk cId="3274111147" sldId="491"/>
            <ac:spMk id="13" creationId="{B4D15F45-6C01-416E-AA57-EAE249D82F55}"/>
          </ac:spMkLst>
        </pc:spChg>
        <pc:spChg chg="mod">
          <ac:chgData name="rinihue2000@hotmail.com ." userId="aacfb1d3b8e14bdf" providerId="LiveId" clId="{072405BC-FDD4-48DB-8308-71EF4BC98745}" dt="2020-02-05T21:48:48.857" v="20" actId="404"/>
          <ac:spMkLst>
            <pc:docMk/>
            <pc:sldMk cId="3274111147" sldId="491"/>
            <ac:spMk id="14" creationId="{70677EFF-3B45-470F-BC1A-161F924E4096}"/>
          </ac:spMkLst>
        </pc:spChg>
        <pc:spChg chg="add mod">
          <ac:chgData name="rinihue2000@hotmail.com ." userId="aacfb1d3b8e14bdf" providerId="LiveId" clId="{072405BC-FDD4-48DB-8308-71EF4BC98745}" dt="2020-02-05T21:51:18.712" v="167" actId="20577"/>
          <ac:spMkLst>
            <pc:docMk/>
            <pc:sldMk cId="3274111147" sldId="491"/>
            <ac:spMk id="15" creationId="{79FDF466-7EF6-4BA6-A756-BE0CB719CF03}"/>
          </ac:spMkLst>
        </pc:spChg>
        <pc:spChg chg="add mod">
          <ac:chgData name="rinihue2000@hotmail.com ." userId="aacfb1d3b8e14bdf" providerId="LiveId" clId="{072405BC-FDD4-48DB-8308-71EF4BC98745}" dt="2020-02-05T21:56:18.536" v="390" actId="20577"/>
          <ac:spMkLst>
            <pc:docMk/>
            <pc:sldMk cId="3274111147" sldId="491"/>
            <ac:spMk id="16" creationId="{24562F13-C009-448D-B142-0529E98BB1B0}"/>
          </ac:spMkLst>
        </pc:spChg>
      </pc:sldChg>
      <pc:sldChg chg="modSp">
        <pc:chgData name="rinihue2000@hotmail.com ." userId="aacfb1d3b8e14bdf" providerId="LiveId" clId="{072405BC-FDD4-48DB-8308-71EF4BC98745}" dt="2020-02-05T22:29:19.090" v="645" actId="403"/>
        <pc:sldMkLst>
          <pc:docMk/>
          <pc:sldMk cId="3199261244" sldId="492"/>
        </pc:sldMkLst>
        <pc:graphicFrameChg chg="mod">
          <ac:chgData name="rinihue2000@hotmail.com ." userId="aacfb1d3b8e14bdf" providerId="LiveId" clId="{072405BC-FDD4-48DB-8308-71EF4BC98745}" dt="2020-02-05T22:29:19.090" v="645" actId="403"/>
          <ac:graphicFrameMkLst>
            <pc:docMk/>
            <pc:sldMk cId="3199261244" sldId="492"/>
            <ac:graphicFrameMk id="6" creationId="{E7F9571C-CFA0-41B6-B87F-DCEEAB7922DF}"/>
          </ac:graphicFrameMkLst>
        </pc:graphicFrameChg>
      </pc:sldChg>
      <pc:sldChg chg="modSp add ord">
        <pc:chgData name="rinihue2000@hotmail.com ." userId="aacfb1d3b8e14bdf" providerId="LiveId" clId="{072405BC-FDD4-48DB-8308-71EF4BC98745}" dt="2020-02-05T21:57:52.788" v="450" actId="113"/>
        <pc:sldMkLst>
          <pc:docMk/>
          <pc:sldMk cId="4259595219" sldId="495"/>
        </pc:sldMkLst>
        <pc:spChg chg="mod">
          <ac:chgData name="rinihue2000@hotmail.com ." userId="aacfb1d3b8e14bdf" providerId="LiveId" clId="{072405BC-FDD4-48DB-8308-71EF4BC98745}" dt="2020-02-05T21:57:41.245" v="449"/>
          <ac:spMkLst>
            <pc:docMk/>
            <pc:sldMk cId="4259595219" sldId="495"/>
            <ac:spMk id="4" creationId="{7078F3B7-6D69-4F69-90D3-03358A5AAA18}"/>
          </ac:spMkLst>
        </pc:spChg>
        <pc:spChg chg="mod">
          <ac:chgData name="rinihue2000@hotmail.com ." userId="aacfb1d3b8e14bdf" providerId="LiveId" clId="{072405BC-FDD4-48DB-8308-71EF4BC98745}" dt="2020-02-05T21:57:52.788" v="450" actId="113"/>
          <ac:spMkLst>
            <pc:docMk/>
            <pc:sldMk cId="4259595219" sldId="495"/>
            <ac:spMk id="13" creationId="{B4D15F45-6C01-416E-AA57-EAE249D82F5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63591192322329"/>
          <c:y val="0.14788561398300712"/>
          <c:w val="0.49758313798561438"/>
          <c:h val="0.80275091404499077"/>
        </c:manualLayout>
      </c:layout>
      <c:doughnutChart>
        <c:varyColors val="1"/>
        <c:ser>
          <c:idx val="0"/>
          <c:order val="0"/>
          <c:tx>
            <c:strRef>
              <c:f>'[Gráfico en Microsoft PowerPoint]Hoja1'!$C$3</c:f>
              <c:strCache>
                <c:ptCount val="1"/>
                <c:pt idx="0">
                  <c:v>%</c:v>
                </c:pt>
              </c:strCache>
            </c:strRef>
          </c:tx>
          <c:explosion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6A-4AF0-BD24-EB97821C75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6A-4AF0-BD24-EB97821C75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6A-4AF0-BD24-EB97821C75E5}"/>
              </c:ext>
            </c:extLst>
          </c:dPt>
          <c:dLbls>
            <c:dLbl>
              <c:idx val="0"/>
              <c:layout>
                <c:manualLayout>
                  <c:x val="0.18106827842044337"/>
                  <c:y val="-3.5968215545277696E-2"/>
                </c:manualLayout>
              </c:layout>
              <c:tx>
                <c:rich>
                  <a:bodyPr rot="0" spcFirstLastPara="1" vertOverflow="ellipsis" vert="horz" wrap="square" lIns="38100" tIns="19050" rIns="38100" bIns="19050" anchor="ctr" anchorCtr="1">
                    <a:noAutofit/>
                  </a:bodyPr>
                  <a:lstStyle/>
                  <a:p>
                    <a:pPr>
                      <a:defRPr sz="1400" b="0" i="0" u="none" strike="noStrike" baseline="0">
                        <a:solidFill>
                          <a:sysClr val="windowText" lastClr="000000"/>
                        </a:solidFill>
                        <a:latin typeface="Century Gothic" panose="020B0502020202020204" pitchFamily="34" charset="0"/>
                        <a:ea typeface="+mn-ea"/>
                        <a:cs typeface="+mn-cs"/>
                      </a:defRPr>
                    </a:pPr>
                    <a:fld id="{8E9ACE81-E804-479C-B170-75BBAC62473C}" type="CATEGORYNAME">
                      <a:rPr lang="pt-BR" b="1" baseline="0">
                        <a:solidFill>
                          <a:schemeClr val="accent1"/>
                        </a:solidFill>
                      </a:rPr>
                      <a:pPr>
                        <a:defRPr sz="1400">
                          <a:solidFill>
                            <a:sysClr val="windowText" lastClr="000000"/>
                          </a:solidFill>
                          <a:latin typeface="Century Gothic" panose="020B0502020202020204" pitchFamily="34" charset="0"/>
                        </a:defRPr>
                      </a:pPr>
                      <a:t>[NOMBRE DE CATEGORÍA]</a:t>
                    </a:fld>
                    <a:r>
                      <a:rPr lang="pt-BR" b="1" baseline="0">
                        <a:solidFill>
                          <a:schemeClr val="accent1"/>
                        </a:solidFill>
                      </a:rPr>
                      <a:t>
</a:t>
                    </a:r>
                    <a:fld id="{096820EB-D0A1-433E-BB21-FA8969056EB4}" type="PERCENTAGE">
                      <a:rPr lang="pt-BR" b="1" baseline="0">
                        <a:solidFill>
                          <a:schemeClr val="accent1"/>
                        </a:solidFill>
                      </a:rPr>
                      <a:pPr>
                        <a:defRPr sz="1400">
                          <a:solidFill>
                            <a:sysClr val="windowText" lastClr="000000"/>
                          </a:solidFill>
                          <a:latin typeface="Century Gothic" panose="020B0502020202020204" pitchFamily="34" charset="0"/>
                        </a:defRPr>
                      </a:pPr>
                      <a:t>[PORCENTAJE]</a:t>
                    </a:fld>
                    <a:endParaRPr lang="pt-BR" b="1" baseline="0">
                      <a:solidFill>
                        <a:schemeClr val="accent1"/>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baseline="0">
                      <a:solidFill>
                        <a:sysClr val="windowText" lastClr="000000"/>
                      </a:solidFill>
                      <a:latin typeface="Century Gothic" panose="020B0502020202020204" pitchFamily="34" charset="0"/>
                      <a:ea typeface="+mn-ea"/>
                      <a:cs typeface="+mn-cs"/>
                    </a:defRPr>
                  </a:pPr>
                  <a:endParaRPr lang="es-CL"/>
                </a:p>
              </c:txPr>
              <c:showLegendKey val="0"/>
              <c:showVal val="0"/>
              <c:showCatName val="1"/>
              <c:showSerName val="0"/>
              <c:showPercent val="1"/>
              <c:showBubbleSize val="0"/>
              <c:extLst>
                <c:ext xmlns:c15="http://schemas.microsoft.com/office/drawing/2012/chart" uri="{CE6537A1-D6FC-4f65-9D91-7224C49458BB}">
                  <c15:layout>
                    <c:manualLayout>
                      <c:w val="0.28709418141262444"/>
                      <c:h val="0.35371826923017163"/>
                    </c:manualLayout>
                  </c15:layout>
                  <c15:dlblFieldTable/>
                  <c15:showDataLabelsRange val="0"/>
                </c:ext>
                <c:ext xmlns:c16="http://schemas.microsoft.com/office/drawing/2014/chart" uri="{C3380CC4-5D6E-409C-BE32-E72D297353CC}">
                  <c16:uniqueId val="{00000001-E76A-4AF0-BD24-EB97821C75E5}"/>
                </c:ext>
              </c:extLst>
            </c:dLbl>
            <c:dLbl>
              <c:idx val="1"/>
              <c:layout>
                <c:manualLayout>
                  <c:x val="-0.24521584420268078"/>
                  <c:y val="-8.1537458824358477E-2"/>
                </c:manualLayout>
              </c:layout>
              <c:tx>
                <c:rich>
                  <a:bodyPr/>
                  <a:lstStyle/>
                  <a:p>
                    <a:r>
                      <a:rPr lang="en-US" sz="1200" b="1" dirty="0">
                        <a:solidFill>
                          <a:schemeClr val="accent2"/>
                        </a:solidFill>
                      </a:rPr>
                      <a:t>Facturas c/Resp.</a:t>
                    </a:r>
                    <a:r>
                      <a:rPr lang="en-US" sz="1200" b="1" baseline="0" dirty="0"/>
                      <a:t>
</a:t>
                    </a:r>
                    <a:fld id="{8ABF446A-742C-441E-BEA1-4FD97E6E836D}" type="PERCENTAGE">
                      <a:rPr lang="en-US" sz="1200" b="1" baseline="0" smtClean="0">
                        <a:solidFill>
                          <a:schemeClr val="accent2"/>
                        </a:solidFill>
                      </a:rPr>
                      <a:pPr/>
                      <a:t>[PORCENTAJE]</a:t>
                    </a:fld>
                    <a:endParaRPr lang="en-US" sz="1200"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76A-4AF0-BD24-EB97821C75E5}"/>
                </c:ext>
              </c:extLst>
            </c:dLbl>
            <c:dLbl>
              <c:idx val="2"/>
              <c:layout>
                <c:manualLayout>
                  <c:x val="-0.20355289625532449"/>
                  <c:y val="-0.12404557315518014"/>
                </c:manualLayout>
              </c:layout>
              <c:tx>
                <c:rich>
                  <a:bodyPr rot="0" spcFirstLastPara="1" vertOverflow="ellipsis" vert="horz" wrap="square" lIns="38100" tIns="19050" rIns="38100" bIns="19050" anchor="ctr" anchorCtr="1">
                    <a:noAutofit/>
                  </a:bodyPr>
                  <a:lstStyle/>
                  <a:p>
                    <a:pPr>
                      <a:defRPr sz="1400" b="0" i="0" u="none" strike="noStrike" baseline="0">
                        <a:solidFill>
                          <a:sysClr val="windowText" lastClr="000000"/>
                        </a:solidFill>
                        <a:latin typeface="Century Gothic" panose="020B0502020202020204" pitchFamily="34" charset="0"/>
                        <a:ea typeface="+mn-ea"/>
                        <a:cs typeface="+mn-cs"/>
                      </a:defRPr>
                    </a:pPr>
                    <a:r>
                      <a:rPr lang="en-US" sz="1200" b="1" baseline="0" dirty="0">
                        <a:solidFill>
                          <a:schemeClr val="tx2">
                            <a:lumMod val="75000"/>
                          </a:schemeClr>
                        </a:solidFill>
                      </a:rPr>
                      <a:t>Facturas Sin/Resp.</a:t>
                    </a:r>
                    <a:r>
                      <a:rPr lang="en-US" sz="1200" b="1" baseline="0" dirty="0">
                        <a:solidFill>
                          <a:schemeClr val="accent4"/>
                        </a:solidFill>
                      </a:rPr>
                      <a:t>               </a:t>
                    </a:r>
                    <a:fld id="{3F9FE14C-DA46-4BFE-B3F8-E136B02185FC}" type="PERCENTAGE">
                      <a:rPr lang="en-US" sz="1200" b="1" baseline="0">
                        <a:solidFill>
                          <a:schemeClr val="tx2"/>
                        </a:solidFill>
                      </a:rPr>
                      <a:pPr>
                        <a:defRPr sz="1400">
                          <a:solidFill>
                            <a:sysClr val="windowText" lastClr="000000"/>
                          </a:solidFill>
                          <a:latin typeface="Century Gothic" panose="020B0502020202020204" pitchFamily="34" charset="0"/>
                        </a:defRPr>
                      </a:pPr>
                      <a:t>[PORCENTAJE]</a:t>
                    </a:fld>
                    <a:endParaRPr lang="en-US" sz="1200" b="1" baseline="0" dirty="0">
                      <a:solidFill>
                        <a:schemeClr val="accent4"/>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baseline="0">
                      <a:solidFill>
                        <a:sysClr val="windowText" lastClr="000000"/>
                      </a:solidFill>
                      <a:latin typeface="Century Gothic" panose="020B0502020202020204" pitchFamily="34" charset="0"/>
                      <a:ea typeface="+mn-ea"/>
                      <a:cs typeface="+mn-cs"/>
                    </a:defRPr>
                  </a:pPr>
                  <a:endParaRPr lang="es-CL"/>
                </a:p>
              </c:txPr>
              <c:showLegendKey val="0"/>
              <c:showVal val="0"/>
              <c:showCatName val="1"/>
              <c:showSerName val="0"/>
              <c:showPercent val="1"/>
              <c:showBubbleSize val="0"/>
              <c:extLst>
                <c:ext xmlns:c15="http://schemas.microsoft.com/office/drawing/2012/chart" uri="{CE6537A1-D6FC-4f65-9D91-7224C49458BB}">
                  <c15:layout>
                    <c:manualLayout>
                      <c:w val="0.3192262832137171"/>
                      <c:h val="0.21568378880725428"/>
                    </c:manualLayout>
                  </c15:layout>
                  <c15:dlblFieldTable/>
                  <c15:showDataLabelsRange val="0"/>
                </c:ext>
                <c:ext xmlns:c16="http://schemas.microsoft.com/office/drawing/2014/chart" uri="{C3380CC4-5D6E-409C-BE32-E72D297353CC}">
                  <c16:uniqueId val="{00000005-E76A-4AF0-BD24-EB97821C75E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baseline="0">
                    <a:solidFill>
                      <a:sysClr val="windowText" lastClr="000000"/>
                    </a:solidFill>
                    <a:latin typeface="Century Gothic" panose="020B0502020202020204" pitchFamily="34" charset="0"/>
                    <a:ea typeface="+mn-ea"/>
                    <a:cs typeface="+mn-cs"/>
                  </a:defRPr>
                </a:pPr>
                <a:endParaRPr lang="es-CL"/>
              </a:p>
            </c:txPr>
            <c:showLegendKey val="0"/>
            <c:showVal val="0"/>
            <c:showCatName val="1"/>
            <c:showSerName val="0"/>
            <c:showPercent val="1"/>
            <c:showBubbleSize val="0"/>
            <c:showLeaderLines val="0"/>
            <c:extLst>
              <c:ext xmlns:c15="http://schemas.microsoft.com/office/drawing/2012/chart" uri="{CE6537A1-D6FC-4f65-9D91-7224C49458BB}"/>
            </c:extLst>
          </c:dLbls>
          <c:cat>
            <c:strRef>
              <c:f>'[Gráfico en Microsoft PowerPoint]Hoja1'!$B$4:$B$6</c:f>
              <c:strCache>
                <c:ptCount val="3"/>
                <c:pt idx="0">
                  <c:v>Grandes Pagadores(A.F.R.)</c:v>
                </c:pt>
                <c:pt idx="1">
                  <c:v>Factoring facturas</c:v>
                </c:pt>
                <c:pt idx="2">
                  <c:v>Capital Trabajo Pymes</c:v>
                </c:pt>
              </c:strCache>
            </c:strRef>
          </c:cat>
          <c:val>
            <c:numRef>
              <c:f>'[Gráfico en Microsoft PowerPoint]Hoja1'!$C$4:$C$6</c:f>
              <c:numCache>
                <c:formatCode>0%</c:formatCode>
                <c:ptCount val="3"/>
                <c:pt idx="0">
                  <c:v>0.3</c:v>
                </c:pt>
                <c:pt idx="1">
                  <c:v>0.65</c:v>
                </c:pt>
                <c:pt idx="2">
                  <c:v>0.05</c:v>
                </c:pt>
              </c:numCache>
            </c:numRef>
          </c:val>
          <c:extLst>
            <c:ext xmlns:c16="http://schemas.microsoft.com/office/drawing/2014/chart" uri="{C3380CC4-5D6E-409C-BE32-E72D297353CC}">
              <c16:uniqueId val="{00000006-E76A-4AF0-BD24-EB97821C75E5}"/>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023B5-9678-47B2-9E51-CB6B6C498CAD}" type="doc">
      <dgm:prSet loTypeId="urn:microsoft.com/office/officeart/2005/8/layout/hierarchy1" loCatId="hierarchy" qsTypeId="urn:microsoft.com/office/officeart/2005/8/quickstyle/simple1" qsCatId="simple" csTypeId="urn:microsoft.com/office/officeart/2005/8/colors/accent5_3" csCatId="accent5" phldr="1"/>
      <dgm:spPr/>
      <dgm:t>
        <a:bodyPr/>
        <a:lstStyle/>
        <a:p>
          <a:endParaRPr lang="es-ES"/>
        </a:p>
      </dgm:t>
    </dgm:pt>
    <dgm:pt modelId="{8DD5A36A-E8BC-40A7-9E1A-2110F2097D5D}">
      <dgm:prSet phldrT="[Texto]" custT="1"/>
      <dgm:spPr/>
      <dgm:t>
        <a:bodyPr/>
        <a:lstStyle/>
        <a:p>
          <a:r>
            <a:rPr lang="es-ES" sz="900" dirty="0">
              <a:latin typeface="Century Gothic" panose="020B0502020202020204" pitchFamily="34" charset="0"/>
            </a:rPr>
            <a:t>DIRECTORIO</a:t>
          </a:r>
        </a:p>
      </dgm:t>
    </dgm:pt>
    <dgm:pt modelId="{881737DB-F2D7-45BF-BA49-5279681BAC32}" type="parTrans" cxnId="{F424F8C7-C209-422B-BD1D-C67341E4104E}">
      <dgm:prSet/>
      <dgm:spPr/>
      <dgm:t>
        <a:bodyPr/>
        <a:lstStyle/>
        <a:p>
          <a:endParaRPr lang="es-ES" sz="900">
            <a:latin typeface="Century Gothic" panose="020B0502020202020204" pitchFamily="34" charset="0"/>
          </a:endParaRPr>
        </a:p>
      </dgm:t>
    </dgm:pt>
    <dgm:pt modelId="{A5A7BAFF-D075-48A1-8CC8-7199761C2664}" type="sibTrans" cxnId="{F424F8C7-C209-422B-BD1D-C67341E4104E}">
      <dgm:prSet/>
      <dgm:spPr/>
      <dgm:t>
        <a:bodyPr/>
        <a:lstStyle/>
        <a:p>
          <a:endParaRPr lang="es-ES" sz="900">
            <a:latin typeface="Century Gothic" panose="020B0502020202020204" pitchFamily="34" charset="0"/>
          </a:endParaRPr>
        </a:p>
      </dgm:t>
    </dgm:pt>
    <dgm:pt modelId="{3436F2DB-633C-4A24-9B9E-700020347145}">
      <dgm:prSet phldrT="[Texto]" custT="1"/>
      <dgm:spPr/>
      <dgm:t>
        <a:bodyPr/>
        <a:lstStyle/>
        <a:p>
          <a:r>
            <a:rPr lang="es-ES" sz="900" dirty="0">
              <a:latin typeface="Century Gothic" panose="020B0502020202020204" pitchFamily="34" charset="0"/>
            </a:rPr>
            <a:t>JEFATURA COBRANZAS Y </a:t>
          </a:r>
          <a:r>
            <a:rPr lang="es-ES" sz="800" dirty="0">
              <a:latin typeface="Century Gothic" panose="020B0502020202020204" pitchFamily="34" charset="0"/>
            </a:rPr>
            <a:t>OPERACIONES</a:t>
          </a:r>
          <a:endParaRPr lang="es-ES" sz="900" dirty="0">
            <a:latin typeface="Century Gothic" panose="020B0502020202020204" pitchFamily="34" charset="0"/>
          </a:endParaRPr>
        </a:p>
      </dgm:t>
    </dgm:pt>
    <dgm:pt modelId="{B0937962-7018-45D2-B78A-3C5BFF282775}" type="parTrans" cxnId="{A742C73A-0098-4DB1-A6CD-F45D17F9CF62}">
      <dgm:prSet/>
      <dgm:spPr/>
      <dgm:t>
        <a:bodyPr/>
        <a:lstStyle/>
        <a:p>
          <a:endParaRPr lang="es-ES" sz="900">
            <a:latin typeface="Century Gothic" panose="020B0502020202020204" pitchFamily="34" charset="0"/>
          </a:endParaRPr>
        </a:p>
      </dgm:t>
    </dgm:pt>
    <dgm:pt modelId="{54C92EB1-1CA4-4A44-A195-56C053E30B34}" type="sibTrans" cxnId="{A742C73A-0098-4DB1-A6CD-F45D17F9CF62}">
      <dgm:prSet/>
      <dgm:spPr/>
      <dgm:t>
        <a:bodyPr/>
        <a:lstStyle/>
        <a:p>
          <a:endParaRPr lang="es-ES" sz="900">
            <a:latin typeface="Century Gothic" panose="020B0502020202020204" pitchFamily="34" charset="0"/>
          </a:endParaRPr>
        </a:p>
      </dgm:t>
    </dgm:pt>
    <dgm:pt modelId="{37A20446-0A37-456A-ABDC-042D2911855C}">
      <dgm:prSet phldrT="[Texto]" custT="1"/>
      <dgm:spPr/>
      <dgm:t>
        <a:bodyPr/>
        <a:lstStyle/>
        <a:p>
          <a:r>
            <a:rPr lang="es-ES" sz="900" dirty="0">
              <a:latin typeface="Century Gothic" panose="020B0502020202020204" pitchFamily="34" charset="0"/>
            </a:rPr>
            <a:t>GERENTE GENERAL</a:t>
          </a:r>
        </a:p>
      </dgm:t>
    </dgm:pt>
    <dgm:pt modelId="{1A75CA23-9283-4759-8E56-9231A6CB71EF}" type="parTrans" cxnId="{BD20E08D-A556-4F5F-A387-E890A637378A}">
      <dgm:prSet/>
      <dgm:spPr/>
      <dgm:t>
        <a:bodyPr/>
        <a:lstStyle/>
        <a:p>
          <a:endParaRPr lang="es-ES" sz="900">
            <a:latin typeface="Century Gothic" panose="020B0502020202020204" pitchFamily="34" charset="0"/>
          </a:endParaRPr>
        </a:p>
      </dgm:t>
    </dgm:pt>
    <dgm:pt modelId="{D9D7AAD4-4E8C-4399-8D39-9137093A2204}" type="sibTrans" cxnId="{BD20E08D-A556-4F5F-A387-E890A637378A}">
      <dgm:prSet/>
      <dgm:spPr/>
      <dgm:t>
        <a:bodyPr/>
        <a:lstStyle/>
        <a:p>
          <a:endParaRPr lang="es-ES" sz="900">
            <a:latin typeface="Century Gothic" panose="020B0502020202020204" pitchFamily="34" charset="0"/>
          </a:endParaRPr>
        </a:p>
      </dgm:t>
    </dgm:pt>
    <dgm:pt modelId="{5048F6BC-C42F-4F10-A523-6354A35F7351}">
      <dgm:prSet phldrT="[Texto]" custT="1"/>
      <dgm:spPr/>
      <dgm:t>
        <a:bodyPr/>
        <a:lstStyle/>
        <a:p>
          <a:r>
            <a:rPr lang="es-CL" sz="900" dirty="0">
              <a:latin typeface="Century Gothic" panose="020B0502020202020204" pitchFamily="34" charset="0"/>
            </a:rPr>
            <a:t>GRANT THORNTON</a:t>
          </a:r>
        </a:p>
        <a:p>
          <a:r>
            <a:rPr lang="es-ES" sz="800" dirty="0">
              <a:latin typeface="Century Gothic" panose="020B0502020202020204" pitchFamily="34" charset="0"/>
            </a:rPr>
            <a:t>AUDITORES EXTERNOS</a:t>
          </a:r>
        </a:p>
      </dgm:t>
    </dgm:pt>
    <dgm:pt modelId="{2B48C697-454D-4010-9FB7-B5C85A3E5AA9}" type="parTrans" cxnId="{F12772BE-2EEF-45A8-B614-AF8BF738D8BE}">
      <dgm:prSet/>
      <dgm:spPr/>
      <dgm:t>
        <a:bodyPr/>
        <a:lstStyle/>
        <a:p>
          <a:endParaRPr lang="es-ES" sz="900">
            <a:latin typeface="Century Gothic" panose="020B0502020202020204" pitchFamily="34" charset="0"/>
          </a:endParaRPr>
        </a:p>
      </dgm:t>
    </dgm:pt>
    <dgm:pt modelId="{CEFEE5A0-0CF7-48CF-9935-560F093733C2}" type="sibTrans" cxnId="{F12772BE-2EEF-45A8-B614-AF8BF738D8BE}">
      <dgm:prSet/>
      <dgm:spPr/>
      <dgm:t>
        <a:bodyPr/>
        <a:lstStyle/>
        <a:p>
          <a:endParaRPr lang="es-ES" sz="900">
            <a:latin typeface="Century Gothic" panose="020B0502020202020204" pitchFamily="34" charset="0"/>
          </a:endParaRPr>
        </a:p>
      </dgm:t>
    </dgm:pt>
    <dgm:pt modelId="{80C22E4A-F77D-4509-A746-03AF1623D9D6}">
      <dgm:prSet custT="1"/>
      <dgm:spPr/>
      <dgm:t>
        <a:bodyPr/>
        <a:lstStyle/>
        <a:p>
          <a:r>
            <a:rPr lang="es-ES" sz="900" dirty="0">
              <a:latin typeface="Century Gothic" panose="020B0502020202020204" pitchFamily="34" charset="0"/>
            </a:rPr>
            <a:t>JEFATURA </a:t>
          </a:r>
          <a:r>
            <a:rPr lang="es-ES" sz="800" dirty="0">
              <a:latin typeface="Century Gothic" panose="020B0502020202020204" pitchFamily="34" charset="0"/>
            </a:rPr>
            <a:t>CONTABILIDAD</a:t>
          </a:r>
          <a:r>
            <a:rPr lang="es-ES" sz="900" dirty="0">
              <a:latin typeface="Century Gothic" panose="020B0502020202020204" pitchFamily="34" charset="0"/>
            </a:rPr>
            <a:t> Y RRHH</a:t>
          </a:r>
        </a:p>
      </dgm:t>
    </dgm:pt>
    <dgm:pt modelId="{30B8A7E5-1EDA-4E4A-B1F8-055CBF70F112}" type="parTrans" cxnId="{73E2B93C-AD3B-46D2-9B61-870E4A85C049}">
      <dgm:prSet/>
      <dgm:spPr/>
      <dgm:t>
        <a:bodyPr/>
        <a:lstStyle/>
        <a:p>
          <a:endParaRPr lang="es-ES" sz="900">
            <a:latin typeface="Century Gothic" panose="020B0502020202020204" pitchFamily="34" charset="0"/>
          </a:endParaRPr>
        </a:p>
      </dgm:t>
    </dgm:pt>
    <dgm:pt modelId="{2C396B3D-1B08-4FE5-A2D7-657E6C4C4B7B}" type="sibTrans" cxnId="{73E2B93C-AD3B-46D2-9B61-870E4A85C049}">
      <dgm:prSet/>
      <dgm:spPr/>
      <dgm:t>
        <a:bodyPr/>
        <a:lstStyle/>
        <a:p>
          <a:endParaRPr lang="es-ES" sz="900">
            <a:latin typeface="Century Gothic" panose="020B0502020202020204" pitchFamily="34" charset="0"/>
          </a:endParaRPr>
        </a:p>
      </dgm:t>
    </dgm:pt>
    <dgm:pt modelId="{E28EF94B-6ED9-4F00-A3B5-09637249F052}">
      <dgm:prSet phldrT="[Texto]" custT="1"/>
      <dgm:spPr/>
      <dgm:t>
        <a:bodyPr/>
        <a:lstStyle/>
        <a:p>
          <a:r>
            <a:rPr lang="es-ES" sz="900" dirty="0">
              <a:latin typeface="Century Gothic" panose="020B0502020202020204" pitchFamily="34" charset="0"/>
            </a:rPr>
            <a:t>FISCALIA</a:t>
          </a:r>
        </a:p>
      </dgm:t>
    </dgm:pt>
    <dgm:pt modelId="{DC92BB45-56E9-4617-A91F-A7C6584E76DF}" type="parTrans" cxnId="{B89767A6-28E9-4EF4-A01A-95F5A16447E0}">
      <dgm:prSet/>
      <dgm:spPr/>
      <dgm:t>
        <a:bodyPr/>
        <a:lstStyle/>
        <a:p>
          <a:endParaRPr lang="es-CL"/>
        </a:p>
      </dgm:t>
    </dgm:pt>
    <dgm:pt modelId="{3DF808DC-C005-4A40-BD12-7F7BF65C06A6}" type="sibTrans" cxnId="{B89767A6-28E9-4EF4-A01A-95F5A16447E0}">
      <dgm:prSet/>
      <dgm:spPr/>
      <dgm:t>
        <a:bodyPr/>
        <a:lstStyle/>
        <a:p>
          <a:endParaRPr lang="es-CL"/>
        </a:p>
      </dgm:t>
    </dgm:pt>
    <dgm:pt modelId="{B500D096-9F43-403E-A86A-930453D11BCF}">
      <dgm:prSet custT="1"/>
      <dgm:spPr/>
      <dgm:t>
        <a:bodyPr/>
        <a:lstStyle/>
        <a:p>
          <a:r>
            <a:rPr lang="es-CL" sz="900" dirty="0"/>
            <a:t>TI</a:t>
          </a:r>
        </a:p>
      </dgm:t>
    </dgm:pt>
    <dgm:pt modelId="{FB63D485-5833-4FB6-A2B4-384F9F8627FA}" type="parTrans" cxnId="{F9195631-1384-497F-AB98-535516F2A566}">
      <dgm:prSet/>
      <dgm:spPr/>
      <dgm:t>
        <a:bodyPr/>
        <a:lstStyle/>
        <a:p>
          <a:endParaRPr lang="es-CL"/>
        </a:p>
      </dgm:t>
    </dgm:pt>
    <dgm:pt modelId="{F9BDC5C7-759E-4409-A8DC-0E1313C8569D}" type="sibTrans" cxnId="{F9195631-1384-497F-AB98-535516F2A566}">
      <dgm:prSet/>
      <dgm:spPr/>
      <dgm:t>
        <a:bodyPr/>
        <a:lstStyle/>
        <a:p>
          <a:endParaRPr lang="es-CL"/>
        </a:p>
      </dgm:t>
    </dgm:pt>
    <dgm:pt modelId="{D2C1233C-AA81-4618-BAAB-E18414140415}">
      <dgm:prSet phldrT="[Texto]" custT="1"/>
      <dgm:spPr/>
      <dgm:t>
        <a:bodyPr/>
        <a:lstStyle/>
        <a:p>
          <a:r>
            <a:rPr lang="es-ES" sz="900" dirty="0">
              <a:latin typeface="Century Gothic" panose="020B0502020202020204" pitchFamily="34" charset="0"/>
            </a:rPr>
            <a:t>GERENTE RIESGO &amp; CREDITO</a:t>
          </a:r>
        </a:p>
      </dgm:t>
    </dgm:pt>
    <dgm:pt modelId="{D2ACE079-02B1-454E-8B35-628D8CC3B9A1}" type="parTrans" cxnId="{D1C7AF8C-6709-4CBF-9990-00A22BA693B4}">
      <dgm:prSet/>
      <dgm:spPr>
        <a:ln>
          <a:solidFill>
            <a:schemeClr val="bg1"/>
          </a:solidFill>
        </a:ln>
      </dgm:spPr>
      <dgm:t>
        <a:bodyPr/>
        <a:lstStyle/>
        <a:p>
          <a:endParaRPr lang="es-CL"/>
        </a:p>
      </dgm:t>
    </dgm:pt>
    <dgm:pt modelId="{8179FFFF-A58E-465D-B7B5-D5CCD3639ACC}" type="sibTrans" cxnId="{D1C7AF8C-6709-4CBF-9990-00A22BA693B4}">
      <dgm:prSet/>
      <dgm:spPr/>
      <dgm:t>
        <a:bodyPr/>
        <a:lstStyle/>
        <a:p>
          <a:endParaRPr lang="es-CL"/>
        </a:p>
      </dgm:t>
    </dgm:pt>
    <dgm:pt modelId="{0E7EEEAF-34AD-4CDA-97C0-B4FAD5052FE9}">
      <dgm:prSet custT="1"/>
      <dgm:spPr/>
      <dgm:t>
        <a:bodyPr/>
        <a:lstStyle/>
        <a:p>
          <a:r>
            <a:rPr lang="es-CL" sz="900" dirty="0"/>
            <a:t>SUB GCIA NEGOCIOS1</a:t>
          </a:r>
        </a:p>
      </dgm:t>
    </dgm:pt>
    <dgm:pt modelId="{487DA5FB-DC8B-4307-A0C2-1F02D69BF069}" type="parTrans" cxnId="{1B278765-AA99-4A5F-B8D3-D19EEFB0FD53}">
      <dgm:prSet/>
      <dgm:spPr/>
      <dgm:t>
        <a:bodyPr/>
        <a:lstStyle/>
        <a:p>
          <a:endParaRPr lang="es-CL"/>
        </a:p>
      </dgm:t>
    </dgm:pt>
    <dgm:pt modelId="{990D7534-C8B8-42D4-98DD-9F0F6CAF5E3B}" type="sibTrans" cxnId="{1B278765-AA99-4A5F-B8D3-D19EEFB0FD53}">
      <dgm:prSet/>
      <dgm:spPr/>
      <dgm:t>
        <a:bodyPr/>
        <a:lstStyle/>
        <a:p>
          <a:endParaRPr lang="es-CL"/>
        </a:p>
      </dgm:t>
    </dgm:pt>
    <dgm:pt modelId="{806F5762-9C4E-44DD-A322-F9406E66A187}">
      <dgm:prSet custT="1"/>
      <dgm:spPr/>
      <dgm:t>
        <a:bodyPr/>
        <a:lstStyle/>
        <a:p>
          <a:r>
            <a:rPr lang="es-CL" sz="900" dirty="0"/>
            <a:t>SUB GCIA NEGOCIOS2</a:t>
          </a:r>
        </a:p>
      </dgm:t>
    </dgm:pt>
    <dgm:pt modelId="{8F53DFEB-BC63-44E7-89EA-5D93557A8AD5}" type="parTrans" cxnId="{91DCD484-A9FD-4A61-B753-5B8E4687077E}">
      <dgm:prSet/>
      <dgm:spPr/>
      <dgm:t>
        <a:bodyPr/>
        <a:lstStyle/>
        <a:p>
          <a:endParaRPr lang="es-CL"/>
        </a:p>
      </dgm:t>
    </dgm:pt>
    <dgm:pt modelId="{C019E2C2-0265-4B72-8E2F-D9219BF74F3B}" type="sibTrans" cxnId="{91DCD484-A9FD-4A61-B753-5B8E4687077E}">
      <dgm:prSet/>
      <dgm:spPr/>
      <dgm:t>
        <a:bodyPr/>
        <a:lstStyle/>
        <a:p>
          <a:endParaRPr lang="es-CL"/>
        </a:p>
      </dgm:t>
    </dgm:pt>
    <dgm:pt modelId="{FBFF63E7-D88F-4FED-A48E-2CD7C90B489C}" type="pres">
      <dgm:prSet presAssocID="{891023B5-9678-47B2-9E51-CB6B6C498CAD}" presName="hierChild1" presStyleCnt="0">
        <dgm:presLayoutVars>
          <dgm:chPref val="1"/>
          <dgm:dir/>
          <dgm:animOne val="branch"/>
          <dgm:animLvl val="lvl"/>
          <dgm:resizeHandles/>
        </dgm:presLayoutVars>
      </dgm:prSet>
      <dgm:spPr/>
    </dgm:pt>
    <dgm:pt modelId="{1256D9A4-D257-4838-9B3A-A2B6F37D0099}" type="pres">
      <dgm:prSet presAssocID="{8DD5A36A-E8BC-40A7-9E1A-2110F2097D5D}" presName="hierRoot1" presStyleCnt="0"/>
      <dgm:spPr/>
    </dgm:pt>
    <dgm:pt modelId="{75F81722-836E-49CB-ACC7-6FDF84CB1F81}" type="pres">
      <dgm:prSet presAssocID="{8DD5A36A-E8BC-40A7-9E1A-2110F2097D5D}" presName="composite" presStyleCnt="0"/>
      <dgm:spPr/>
    </dgm:pt>
    <dgm:pt modelId="{D429C0B4-9926-46A5-9966-EB2DFA18BA7D}" type="pres">
      <dgm:prSet presAssocID="{8DD5A36A-E8BC-40A7-9E1A-2110F2097D5D}" presName="background" presStyleLbl="node0" presStyleIdx="0" presStyleCnt="3"/>
      <dgm:spPr/>
    </dgm:pt>
    <dgm:pt modelId="{FB4CF15E-DFB8-45DF-BD3A-381892CBB0F3}" type="pres">
      <dgm:prSet presAssocID="{8DD5A36A-E8BC-40A7-9E1A-2110F2097D5D}" presName="text" presStyleLbl="fgAcc0" presStyleIdx="0" presStyleCnt="3">
        <dgm:presLayoutVars>
          <dgm:chPref val="3"/>
        </dgm:presLayoutVars>
      </dgm:prSet>
      <dgm:spPr/>
    </dgm:pt>
    <dgm:pt modelId="{7537B89B-B2B4-4981-95F7-9ED184BFAD42}" type="pres">
      <dgm:prSet presAssocID="{8DD5A36A-E8BC-40A7-9E1A-2110F2097D5D}" presName="hierChild2" presStyleCnt="0"/>
      <dgm:spPr/>
    </dgm:pt>
    <dgm:pt modelId="{5CBC70A8-DCD7-482A-B250-0CDEF98B2524}" type="pres">
      <dgm:prSet presAssocID="{1A75CA23-9283-4759-8E56-9231A6CB71EF}" presName="Name10" presStyleLbl="parChTrans1D2" presStyleIdx="0" presStyleCnt="2"/>
      <dgm:spPr/>
    </dgm:pt>
    <dgm:pt modelId="{3AA12E4F-7064-4E02-B9F2-6B06ABAB35BF}" type="pres">
      <dgm:prSet presAssocID="{37A20446-0A37-456A-ABDC-042D2911855C}" presName="hierRoot2" presStyleCnt="0"/>
      <dgm:spPr/>
    </dgm:pt>
    <dgm:pt modelId="{7ACC4E1D-AEB4-4657-87BD-F1E085DAA958}" type="pres">
      <dgm:prSet presAssocID="{37A20446-0A37-456A-ABDC-042D2911855C}" presName="composite2" presStyleCnt="0"/>
      <dgm:spPr/>
    </dgm:pt>
    <dgm:pt modelId="{29C83CFB-47D7-41AA-BCCF-F6E145CFE57F}" type="pres">
      <dgm:prSet presAssocID="{37A20446-0A37-456A-ABDC-042D2911855C}" presName="background2" presStyleLbl="node2" presStyleIdx="0" presStyleCnt="2"/>
      <dgm:spPr/>
    </dgm:pt>
    <dgm:pt modelId="{FBCCFA74-6660-4636-8CB0-E90C492E64F5}" type="pres">
      <dgm:prSet presAssocID="{37A20446-0A37-456A-ABDC-042D2911855C}" presName="text2" presStyleLbl="fgAcc2" presStyleIdx="0" presStyleCnt="2">
        <dgm:presLayoutVars>
          <dgm:chPref val="3"/>
        </dgm:presLayoutVars>
      </dgm:prSet>
      <dgm:spPr/>
    </dgm:pt>
    <dgm:pt modelId="{E90A5D05-C4E9-4E35-8728-965A051402D8}" type="pres">
      <dgm:prSet presAssocID="{37A20446-0A37-456A-ABDC-042D2911855C}" presName="hierChild3" presStyleCnt="0"/>
      <dgm:spPr/>
    </dgm:pt>
    <dgm:pt modelId="{88F83C74-B80E-4C8F-8909-6A3CB5A3D1DA}" type="pres">
      <dgm:prSet presAssocID="{B0937962-7018-45D2-B78A-3C5BFF282775}" presName="Name17" presStyleLbl="parChTrans1D3" presStyleIdx="0" presStyleCnt="5"/>
      <dgm:spPr/>
    </dgm:pt>
    <dgm:pt modelId="{1FFB956F-75B6-4363-AFA3-80AB2E71301B}" type="pres">
      <dgm:prSet presAssocID="{3436F2DB-633C-4A24-9B9E-700020347145}" presName="hierRoot3" presStyleCnt="0"/>
      <dgm:spPr/>
    </dgm:pt>
    <dgm:pt modelId="{36612F71-19E9-478C-9DE8-4A5DB53D50BA}" type="pres">
      <dgm:prSet presAssocID="{3436F2DB-633C-4A24-9B9E-700020347145}" presName="composite3" presStyleCnt="0"/>
      <dgm:spPr/>
    </dgm:pt>
    <dgm:pt modelId="{4B2B6D48-4653-40B4-A281-49A93B2BD37B}" type="pres">
      <dgm:prSet presAssocID="{3436F2DB-633C-4A24-9B9E-700020347145}" presName="background3" presStyleLbl="node3" presStyleIdx="0" presStyleCnt="5"/>
      <dgm:spPr/>
    </dgm:pt>
    <dgm:pt modelId="{870A6002-7FE3-4BD9-ACB2-0BF8DB9BA605}" type="pres">
      <dgm:prSet presAssocID="{3436F2DB-633C-4A24-9B9E-700020347145}" presName="text3" presStyleLbl="fgAcc3" presStyleIdx="0" presStyleCnt="5">
        <dgm:presLayoutVars>
          <dgm:chPref val="3"/>
        </dgm:presLayoutVars>
      </dgm:prSet>
      <dgm:spPr/>
    </dgm:pt>
    <dgm:pt modelId="{6943275F-142D-406E-8A62-5A60143C6D37}" type="pres">
      <dgm:prSet presAssocID="{3436F2DB-633C-4A24-9B9E-700020347145}" presName="hierChild4" presStyleCnt="0"/>
      <dgm:spPr/>
    </dgm:pt>
    <dgm:pt modelId="{41DFCD89-FD3C-4027-AB4F-F6A3F464DF49}" type="pres">
      <dgm:prSet presAssocID="{30B8A7E5-1EDA-4E4A-B1F8-055CBF70F112}" presName="Name17" presStyleLbl="parChTrans1D3" presStyleIdx="1" presStyleCnt="5"/>
      <dgm:spPr/>
    </dgm:pt>
    <dgm:pt modelId="{38428B16-3562-4B54-AE2D-00545B651E24}" type="pres">
      <dgm:prSet presAssocID="{80C22E4A-F77D-4509-A746-03AF1623D9D6}" presName="hierRoot3" presStyleCnt="0"/>
      <dgm:spPr/>
    </dgm:pt>
    <dgm:pt modelId="{669A0E76-BF53-439B-A375-3FF964F58AA1}" type="pres">
      <dgm:prSet presAssocID="{80C22E4A-F77D-4509-A746-03AF1623D9D6}" presName="composite3" presStyleCnt="0"/>
      <dgm:spPr/>
    </dgm:pt>
    <dgm:pt modelId="{F271387B-8778-450E-BB36-7F5C9A34708C}" type="pres">
      <dgm:prSet presAssocID="{80C22E4A-F77D-4509-A746-03AF1623D9D6}" presName="background3" presStyleLbl="node3" presStyleIdx="1" presStyleCnt="5"/>
      <dgm:spPr/>
    </dgm:pt>
    <dgm:pt modelId="{5DBF7646-E280-4AF0-830E-472D0076D2DD}" type="pres">
      <dgm:prSet presAssocID="{80C22E4A-F77D-4509-A746-03AF1623D9D6}" presName="text3" presStyleLbl="fgAcc3" presStyleIdx="1" presStyleCnt="5">
        <dgm:presLayoutVars>
          <dgm:chPref val="3"/>
        </dgm:presLayoutVars>
      </dgm:prSet>
      <dgm:spPr/>
    </dgm:pt>
    <dgm:pt modelId="{802E647F-20AB-430A-99AC-E97B75791611}" type="pres">
      <dgm:prSet presAssocID="{80C22E4A-F77D-4509-A746-03AF1623D9D6}" presName="hierChild4" presStyleCnt="0"/>
      <dgm:spPr/>
    </dgm:pt>
    <dgm:pt modelId="{9A06030E-A867-4818-9DE8-C88D324189D1}" type="pres">
      <dgm:prSet presAssocID="{FB63D485-5833-4FB6-A2B4-384F9F8627FA}" presName="Name17" presStyleLbl="parChTrans1D3" presStyleIdx="2" presStyleCnt="5"/>
      <dgm:spPr/>
    </dgm:pt>
    <dgm:pt modelId="{FE9FBA54-EBA8-4DF9-9A00-C2202F5192A9}" type="pres">
      <dgm:prSet presAssocID="{B500D096-9F43-403E-A86A-930453D11BCF}" presName="hierRoot3" presStyleCnt="0"/>
      <dgm:spPr/>
    </dgm:pt>
    <dgm:pt modelId="{D964492A-3BAF-43B5-9C12-7F07AA69331C}" type="pres">
      <dgm:prSet presAssocID="{B500D096-9F43-403E-A86A-930453D11BCF}" presName="composite3" presStyleCnt="0"/>
      <dgm:spPr/>
    </dgm:pt>
    <dgm:pt modelId="{49C42B1F-C953-4A84-8EDF-FAA74C8D5052}" type="pres">
      <dgm:prSet presAssocID="{B500D096-9F43-403E-A86A-930453D11BCF}" presName="background3" presStyleLbl="node3" presStyleIdx="2" presStyleCnt="5"/>
      <dgm:spPr/>
    </dgm:pt>
    <dgm:pt modelId="{9F1D4A00-6825-4A91-908F-7D3D5DF79B27}" type="pres">
      <dgm:prSet presAssocID="{B500D096-9F43-403E-A86A-930453D11BCF}" presName="text3" presStyleLbl="fgAcc3" presStyleIdx="2" presStyleCnt="5">
        <dgm:presLayoutVars>
          <dgm:chPref val="3"/>
        </dgm:presLayoutVars>
      </dgm:prSet>
      <dgm:spPr/>
    </dgm:pt>
    <dgm:pt modelId="{4908ABD0-4EF2-4CBE-845B-8368319EF519}" type="pres">
      <dgm:prSet presAssocID="{B500D096-9F43-403E-A86A-930453D11BCF}" presName="hierChild4" presStyleCnt="0"/>
      <dgm:spPr/>
    </dgm:pt>
    <dgm:pt modelId="{B75C465F-5E99-429E-BC3D-398D1413543A}" type="pres">
      <dgm:prSet presAssocID="{D2ACE079-02B1-454E-8B35-628D8CC3B9A1}" presName="Name10" presStyleLbl="parChTrans1D2" presStyleIdx="1" presStyleCnt="2"/>
      <dgm:spPr/>
    </dgm:pt>
    <dgm:pt modelId="{FA2130B2-8696-4BA6-834D-B66B302196A5}" type="pres">
      <dgm:prSet presAssocID="{D2C1233C-AA81-4618-BAAB-E18414140415}" presName="hierRoot2" presStyleCnt="0"/>
      <dgm:spPr/>
    </dgm:pt>
    <dgm:pt modelId="{99306992-D69A-496C-8F20-997CD1F9FCA7}" type="pres">
      <dgm:prSet presAssocID="{D2C1233C-AA81-4618-BAAB-E18414140415}" presName="composite2" presStyleCnt="0"/>
      <dgm:spPr/>
    </dgm:pt>
    <dgm:pt modelId="{5D57E8C3-8479-4438-BD93-82FAF78A2DFE}" type="pres">
      <dgm:prSet presAssocID="{D2C1233C-AA81-4618-BAAB-E18414140415}" presName="background2" presStyleLbl="node2" presStyleIdx="1" presStyleCnt="2"/>
      <dgm:spPr/>
    </dgm:pt>
    <dgm:pt modelId="{BF9B9E8D-709E-4A43-A582-A69F4EE3104A}" type="pres">
      <dgm:prSet presAssocID="{D2C1233C-AA81-4618-BAAB-E18414140415}" presName="text2" presStyleLbl="fgAcc2" presStyleIdx="1" presStyleCnt="2" custLinFactNeighborX="-87690" custLinFactNeighborY="1607">
        <dgm:presLayoutVars>
          <dgm:chPref val="3"/>
        </dgm:presLayoutVars>
      </dgm:prSet>
      <dgm:spPr/>
    </dgm:pt>
    <dgm:pt modelId="{21306FD1-39D5-496E-AB9A-D32EF2FB71F3}" type="pres">
      <dgm:prSet presAssocID="{D2C1233C-AA81-4618-BAAB-E18414140415}" presName="hierChild3" presStyleCnt="0"/>
      <dgm:spPr/>
    </dgm:pt>
    <dgm:pt modelId="{C0BFE7FD-7DC3-4C45-85EF-FC50608091DE}" type="pres">
      <dgm:prSet presAssocID="{487DA5FB-DC8B-4307-A0C2-1F02D69BF069}" presName="Name17" presStyleLbl="parChTrans1D3" presStyleIdx="3" presStyleCnt="5"/>
      <dgm:spPr/>
    </dgm:pt>
    <dgm:pt modelId="{39E83328-ACA3-4553-A6C3-7483DBD70531}" type="pres">
      <dgm:prSet presAssocID="{0E7EEEAF-34AD-4CDA-97C0-B4FAD5052FE9}" presName="hierRoot3" presStyleCnt="0"/>
      <dgm:spPr/>
    </dgm:pt>
    <dgm:pt modelId="{452519D6-11AD-4475-A0D4-BAD012C14634}" type="pres">
      <dgm:prSet presAssocID="{0E7EEEAF-34AD-4CDA-97C0-B4FAD5052FE9}" presName="composite3" presStyleCnt="0"/>
      <dgm:spPr/>
    </dgm:pt>
    <dgm:pt modelId="{EF7180EB-4C22-47B0-9B82-13F42BE8E186}" type="pres">
      <dgm:prSet presAssocID="{0E7EEEAF-34AD-4CDA-97C0-B4FAD5052FE9}" presName="background3" presStyleLbl="node3" presStyleIdx="3" presStyleCnt="5"/>
      <dgm:spPr/>
    </dgm:pt>
    <dgm:pt modelId="{7175691A-6649-45B3-BB99-1B58352F3F1D}" type="pres">
      <dgm:prSet presAssocID="{0E7EEEAF-34AD-4CDA-97C0-B4FAD5052FE9}" presName="text3" presStyleLbl="fgAcc3" presStyleIdx="3" presStyleCnt="5">
        <dgm:presLayoutVars>
          <dgm:chPref val="3"/>
        </dgm:presLayoutVars>
      </dgm:prSet>
      <dgm:spPr/>
    </dgm:pt>
    <dgm:pt modelId="{B76ACED1-0698-4B7E-880F-FE9E0C4AA2A5}" type="pres">
      <dgm:prSet presAssocID="{0E7EEEAF-34AD-4CDA-97C0-B4FAD5052FE9}" presName="hierChild4" presStyleCnt="0"/>
      <dgm:spPr/>
    </dgm:pt>
    <dgm:pt modelId="{8F64037E-0B5F-48B1-9BB4-787CDBDE13B2}" type="pres">
      <dgm:prSet presAssocID="{8F53DFEB-BC63-44E7-89EA-5D93557A8AD5}" presName="Name17" presStyleLbl="parChTrans1D3" presStyleIdx="4" presStyleCnt="5"/>
      <dgm:spPr/>
    </dgm:pt>
    <dgm:pt modelId="{FE84826E-57C2-4151-905C-E6E1B9872364}" type="pres">
      <dgm:prSet presAssocID="{806F5762-9C4E-44DD-A322-F9406E66A187}" presName="hierRoot3" presStyleCnt="0"/>
      <dgm:spPr/>
    </dgm:pt>
    <dgm:pt modelId="{D99CE641-344E-4F64-A177-0D35817EDDB7}" type="pres">
      <dgm:prSet presAssocID="{806F5762-9C4E-44DD-A322-F9406E66A187}" presName="composite3" presStyleCnt="0"/>
      <dgm:spPr/>
    </dgm:pt>
    <dgm:pt modelId="{47A78265-EB2B-4AD1-9446-65614A19537F}" type="pres">
      <dgm:prSet presAssocID="{806F5762-9C4E-44DD-A322-F9406E66A187}" presName="background3" presStyleLbl="node3" presStyleIdx="4" presStyleCnt="5"/>
      <dgm:spPr/>
    </dgm:pt>
    <dgm:pt modelId="{27D53301-87E3-461C-85E9-1A59F1ABDB2D}" type="pres">
      <dgm:prSet presAssocID="{806F5762-9C4E-44DD-A322-F9406E66A187}" presName="text3" presStyleLbl="fgAcc3" presStyleIdx="4" presStyleCnt="5">
        <dgm:presLayoutVars>
          <dgm:chPref val="3"/>
        </dgm:presLayoutVars>
      </dgm:prSet>
      <dgm:spPr/>
    </dgm:pt>
    <dgm:pt modelId="{A133E475-348F-4C83-92CB-3030969A6A0D}" type="pres">
      <dgm:prSet presAssocID="{806F5762-9C4E-44DD-A322-F9406E66A187}" presName="hierChild4" presStyleCnt="0"/>
      <dgm:spPr/>
    </dgm:pt>
    <dgm:pt modelId="{E9CE3598-26EB-4915-8F4F-AB1727E018D5}" type="pres">
      <dgm:prSet presAssocID="{5048F6BC-C42F-4F10-A523-6354A35F7351}" presName="hierRoot1" presStyleCnt="0"/>
      <dgm:spPr/>
    </dgm:pt>
    <dgm:pt modelId="{8359C54B-2902-46ED-AA23-E997700AB077}" type="pres">
      <dgm:prSet presAssocID="{5048F6BC-C42F-4F10-A523-6354A35F7351}" presName="composite" presStyleCnt="0"/>
      <dgm:spPr/>
    </dgm:pt>
    <dgm:pt modelId="{6F6CD7C8-FFCE-4406-AC95-7C54C02F9ED7}" type="pres">
      <dgm:prSet presAssocID="{5048F6BC-C42F-4F10-A523-6354A35F7351}" presName="background" presStyleLbl="node0" presStyleIdx="1" presStyleCnt="3"/>
      <dgm:spPr/>
    </dgm:pt>
    <dgm:pt modelId="{F7BB7C96-8761-415C-93A4-55BD0EED13D2}" type="pres">
      <dgm:prSet presAssocID="{5048F6BC-C42F-4F10-A523-6354A35F7351}" presName="text" presStyleLbl="fgAcc0" presStyleIdx="1" presStyleCnt="3">
        <dgm:presLayoutVars>
          <dgm:chPref val="3"/>
        </dgm:presLayoutVars>
      </dgm:prSet>
      <dgm:spPr/>
    </dgm:pt>
    <dgm:pt modelId="{D1E17098-FA82-4B2C-8ACB-5AC3A12F03BA}" type="pres">
      <dgm:prSet presAssocID="{5048F6BC-C42F-4F10-A523-6354A35F7351}" presName="hierChild2" presStyleCnt="0"/>
      <dgm:spPr/>
    </dgm:pt>
    <dgm:pt modelId="{5A52FF9E-BBDF-43ED-9667-5F7090D82ABC}" type="pres">
      <dgm:prSet presAssocID="{E28EF94B-6ED9-4F00-A3B5-09637249F052}" presName="hierRoot1" presStyleCnt="0"/>
      <dgm:spPr/>
    </dgm:pt>
    <dgm:pt modelId="{25BFE206-F403-4982-8305-14CC6AFD3827}" type="pres">
      <dgm:prSet presAssocID="{E28EF94B-6ED9-4F00-A3B5-09637249F052}" presName="composite" presStyleCnt="0"/>
      <dgm:spPr/>
    </dgm:pt>
    <dgm:pt modelId="{CB72333A-B6D0-4B82-B0C1-8E82B6669B92}" type="pres">
      <dgm:prSet presAssocID="{E28EF94B-6ED9-4F00-A3B5-09637249F052}" presName="background" presStyleLbl="node0" presStyleIdx="2" presStyleCnt="3"/>
      <dgm:spPr/>
    </dgm:pt>
    <dgm:pt modelId="{FAC9381E-8C6C-40F4-B29A-A1FA88948375}" type="pres">
      <dgm:prSet presAssocID="{E28EF94B-6ED9-4F00-A3B5-09637249F052}" presName="text" presStyleLbl="fgAcc0" presStyleIdx="2" presStyleCnt="3">
        <dgm:presLayoutVars>
          <dgm:chPref val="3"/>
        </dgm:presLayoutVars>
      </dgm:prSet>
      <dgm:spPr/>
    </dgm:pt>
    <dgm:pt modelId="{B15042F7-2ECB-44E8-B8D1-309012FE4A94}" type="pres">
      <dgm:prSet presAssocID="{E28EF94B-6ED9-4F00-A3B5-09637249F052}" presName="hierChild2" presStyleCnt="0"/>
      <dgm:spPr/>
    </dgm:pt>
  </dgm:ptLst>
  <dgm:cxnLst>
    <dgm:cxn modelId="{F9195631-1384-497F-AB98-535516F2A566}" srcId="{37A20446-0A37-456A-ABDC-042D2911855C}" destId="{B500D096-9F43-403E-A86A-930453D11BCF}" srcOrd="2" destOrd="0" parTransId="{FB63D485-5833-4FB6-A2B4-384F9F8627FA}" sibTransId="{F9BDC5C7-759E-4409-A8DC-0E1313C8569D}"/>
    <dgm:cxn modelId="{98541636-ED59-423D-93F0-239BD4C07157}" type="presOf" srcId="{30B8A7E5-1EDA-4E4A-B1F8-055CBF70F112}" destId="{41DFCD89-FD3C-4027-AB4F-F6A3F464DF49}" srcOrd="0" destOrd="0" presId="urn:microsoft.com/office/officeart/2005/8/layout/hierarchy1"/>
    <dgm:cxn modelId="{A742C73A-0098-4DB1-A6CD-F45D17F9CF62}" srcId="{37A20446-0A37-456A-ABDC-042D2911855C}" destId="{3436F2DB-633C-4A24-9B9E-700020347145}" srcOrd="0" destOrd="0" parTransId="{B0937962-7018-45D2-B78A-3C5BFF282775}" sibTransId="{54C92EB1-1CA4-4A44-A195-56C053E30B34}"/>
    <dgm:cxn modelId="{73E2B93C-AD3B-46D2-9B61-870E4A85C049}" srcId="{37A20446-0A37-456A-ABDC-042D2911855C}" destId="{80C22E4A-F77D-4509-A746-03AF1623D9D6}" srcOrd="1" destOrd="0" parTransId="{30B8A7E5-1EDA-4E4A-B1F8-055CBF70F112}" sibTransId="{2C396B3D-1B08-4FE5-A2D7-657E6C4C4B7B}"/>
    <dgm:cxn modelId="{B6A0F05E-0B97-45AE-A92A-5E76B8EED5BC}" type="presOf" srcId="{0E7EEEAF-34AD-4CDA-97C0-B4FAD5052FE9}" destId="{7175691A-6649-45B3-BB99-1B58352F3F1D}" srcOrd="0" destOrd="0" presId="urn:microsoft.com/office/officeart/2005/8/layout/hierarchy1"/>
    <dgm:cxn modelId="{F9E75E42-6D7D-449D-B655-539481CAFE0E}" type="presOf" srcId="{D2ACE079-02B1-454E-8B35-628D8CC3B9A1}" destId="{B75C465F-5E99-429E-BC3D-398D1413543A}" srcOrd="0" destOrd="0" presId="urn:microsoft.com/office/officeart/2005/8/layout/hierarchy1"/>
    <dgm:cxn modelId="{CD118D44-9908-455F-AE74-EA099EA245D9}" type="presOf" srcId="{1A75CA23-9283-4759-8E56-9231A6CB71EF}" destId="{5CBC70A8-DCD7-482A-B250-0CDEF98B2524}" srcOrd="0" destOrd="0" presId="urn:microsoft.com/office/officeart/2005/8/layout/hierarchy1"/>
    <dgm:cxn modelId="{1B278765-AA99-4A5F-B8D3-D19EEFB0FD53}" srcId="{D2C1233C-AA81-4618-BAAB-E18414140415}" destId="{0E7EEEAF-34AD-4CDA-97C0-B4FAD5052FE9}" srcOrd="0" destOrd="0" parTransId="{487DA5FB-DC8B-4307-A0C2-1F02D69BF069}" sibTransId="{990D7534-C8B8-42D4-98DD-9F0F6CAF5E3B}"/>
    <dgm:cxn modelId="{48DF0A67-6D36-4761-BB0E-BE0AC112BCE3}" type="presOf" srcId="{E28EF94B-6ED9-4F00-A3B5-09637249F052}" destId="{FAC9381E-8C6C-40F4-B29A-A1FA88948375}" srcOrd="0" destOrd="0" presId="urn:microsoft.com/office/officeart/2005/8/layout/hierarchy1"/>
    <dgm:cxn modelId="{C1EA6F6C-A638-4048-A0B3-0650C5547AA3}" type="presOf" srcId="{487DA5FB-DC8B-4307-A0C2-1F02D69BF069}" destId="{C0BFE7FD-7DC3-4C45-85EF-FC50608091DE}" srcOrd="0" destOrd="0" presId="urn:microsoft.com/office/officeart/2005/8/layout/hierarchy1"/>
    <dgm:cxn modelId="{7F41704E-7424-48A3-AB44-F6430FDFC730}" type="presOf" srcId="{3436F2DB-633C-4A24-9B9E-700020347145}" destId="{870A6002-7FE3-4BD9-ACB2-0BF8DB9BA605}" srcOrd="0" destOrd="0" presId="urn:microsoft.com/office/officeart/2005/8/layout/hierarchy1"/>
    <dgm:cxn modelId="{0772A279-5721-4FD3-9372-3CD55B5160BC}" type="presOf" srcId="{B0937962-7018-45D2-B78A-3C5BFF282775}" destId="{88F83C74-B80E-4C8F-8909-6A3CB5A3D1DA}" srcOrd="0" destOrd="0" presId="urn:microsoft.com/office/officeart/2005/8/layout/hierarchy1"/>
    <dgm:cxn modelId="{19FB277B-5FEB-4131-B469-E08770D5964D}" type="presOf" srcId="{8DD5A36A-E8BC-40A7-9E1A-2110F2097D5D}" destId="{FB4CF15E-DFB8-45DF-BD3A-381892CBB0F3}" srcOrd="0" destOrd="0" presId="urn:microsoft.com/office/officeart/2005/8/layout/hierarchy1"/>
    <dgm:cxn modelId="{39D81C7D-4CD1-4499-BCAF-7414EFFCB4DB}" type="presOf" srcId="{FB63D485-5833-4FB6-A2B4-384F9F8627FA}" destId="{9A06030E-A867-4818-9DE8-C88D324189D1}" srcOrd="0" destOrd="0" presId="urn:microsoft.com/office/officeart/2005/8/layout/hierarchy1"/>
    <dgm:cxn modelId="{7CE5DA80-F62C-49A8-A410-B41ACF74020A}" type="presOf" srcId="{D2C1233C-AA81-4618-BAAB-E18414140415}" destId="{BF9B9E8D-709E-4A43-A582-A69F4EE3104A}" srcOrd="0" destOrd="0" presId="urn:microsoft.com/office/officeart/2005/8/layout/hierarchy1"/>
    <dgm:cxn modelId="{F66D0884-E026-4A35-9EC4-5FA9B4E8C8AF}" type="presOf" srcId="{5048F6BC-C42F-4F10-A523-6354A35F7351}" destId="{F7BB7C96-8761-415C-93A4-55BD0EED13D2}" srcOrd="0" destOrd="0" presId="urn:microsoft.com/office/officeart/2005/8/layout/hierarchy1"/>
    <dgm:cxn modelId="{91DCD484-A9FD-4A61-B753-5B8E4687077E}" srcId="{D2C1233C-AA81-4618-BAAB-E18414140415}" destId="{806F5762-9C4E-44DD-A322-F9406E66A187}" srcOrd="1" destOrd="0" parTransId="{8F53DFEB-BC63-44E7-89EA-5D93557A8AD5}" sibTransId="{C019E2C2-0265-4B72-8E2F-D9219BF74F3B}"/>
    <dgm:cxn modelId="{D1C7AF8C-6709-4CBF-9990-00A22BA693B4}" srcId="{8DD5A36A-E8BC-40A7-9E1A-2110F2097D5D}" destId="{D2C1233C-AA81-4618-BAAB-E18414140415}" srcOrd="1" destOrd="0" parTransId="{D2ACE079-02B1-454E-8B35-628D8CC3B9A1}" sibTransId="{8179FFFF-A58E-465D-B7B5-D5CCD3639ACC}"/>
    <dgm:cxn modelId="{BD20E08D-A556-4F5F-A387-E890A637378A}" srcId="{8DD5A36A-E8BC-40A7-9E1A-2110F2097D5D}" destId="{37A20446-0A37-456A-ABDC-042D2911855C}" srcOrd="0" destOrd="0" parTransId="{1A75CA23-9283-4759-8E56-9231A6CB71EF}" sibTransId="{D9D7AAD4-4E8C-4399-8D39-9137093A2204}"/>
    <dgm:cxn modelId="{062BACA1-729F-429C-ADC4-E7BEFC4E4E62}" type="presOf" srcId="{8F53DFEB-BC63-44E7-89EA-5D93557A8AD5}" destId="{8F64037E-0B5F-48B1-9BB4-787CDBDE13B2}" srcOrd="0" destOrd="0" presId="urn:microsoft.com/office/officeart/2005/8/layout/hierarchy1"/>
    <dgm:cxn modelId="{B89767A6-28E9-4EF4-A01A-95F5A16447E0}" srcId="{891023B5-9678-47B2-9E51-CB6B6C498CAD}" destId="{E28EF94B-6ED9-4F00-A3B5-09637249F052}" srcOrd="2" destOrd="0" parTransId="{DC92BB45-56E9-4617-A91F-A7C6584E76DF}" sibTransId="{3DF808DC-C005-4A40-BD12-7F7BF65C06A6}"/>
    <dgm:cxn modelId="{6F68E6B0-6C88-40D2-881D-D24D89725940}" type="presOf" srcId="{37A20446-0A37-456A-ABDC-042D2911855C}" destId="{FBCCFA74-6660-4636-8CB0-E90C492E64F5}" srcOrd="0" destOrd="0" presId="urn:microsoft.com/office/officeart/2005/8/layout/hierarchy1"/>
    <dgm:cxn modelId="{507643B2-1992-41C7-BDD4-54EE1AA80785}" type="presOf" srcId="{891023B5-9678-47B2-9E51-CB6B6C498CAD}" destId="{FBFF63E7-D88F-4FED-A48E-2CD7C90B489C}" srcOrd="0" destOrd="0" presId="urn:microsoft.com/office/officeart/2005/8/layout/hierarchy1"/>
    <dgm:cxn modelId="{F12772BE-2EEF-45A8-B614-AF8BF738D8BE}" srcId="{891023B5-9678-47B2-9E51-CB6B6C498CAD}" destId="{5048F6BC-C42F-4F10-A523-6354A35F7351}" srcOrd="1" destOrd="0" parTransId="{2B48C697-454D-4010-9FB7-B5C85A3E5AA9}" sibTransId="{CEFEE5A0-0CF7-48CF-9935-560F093733C2}"/>
    <dgm:cxn modelId="{F424F8C7-C209-422B-BD1D-C67341E4104E}" srcId="{891023B5-9678-47B2-9E51-CB6B6C498CAD}" destId="{8DD5A36A-E8BC-40A7-9E1A-2110F2097D5D}" srcOrd="0" destOrd="0" parTransId="{881737DB-F2D7-45BF-BA49-5279681BAC32}" sibTransId="{A5A7BAFF-D075-48A1-8CC8-7199761C2664}"/>
    <dgm:cxn modelId="{5ED801D3-07F7-437E-8773-85272A1AD8A3}" type="presOf" srcId="{80C22E4A-F77D-4509-A746-03AF1623D9D6}" destId="{5DBF7646-E280-4AF0-830E-472D0076D2DD}" srcOrd="0" destOrd="0" presId="urn:microsoft.com/office/officeart/2005/8/layout/hierarchy1"/>
    <dgm:cxn modelId="{C2353BDA-07B7-4281-9265-7D63D9DD5C38}" type="presOf" srcId="{B500D096-9F43-403E-A86A-930453D11BCF}" destId="{9F1D4A00-6825-4A91-908F-7D3D5DF79B27}" srcOrd="0" destOrd="0" presId="urn:microsoft.com/office/officeart/2005/8/layout/hierarchy1"/>
    <dgm:cxn modelId="{98327EFF-2A0C-4FB7-A96E-DB4DBD632895}" type="presOf" srcId="{806F5762-9C4E-44DD-A322-F9406E66A187}" destId="{27D53301-87E3-461C-85E9-1A59F1ABDB2D}" srcOrd="0" destOrd="0" presId="urn:microsoft.com/office/officeart/2005/8/layout/hierarchy1"/>
    <dgm:cxn modelId="{56B9B48B-D7E3-4EAB-B822-5BBC7DFA1E72}" type="presParOf" srcId="{FBFF63E7-D88F-4FED-A48E-2CD7C90B489C}" destId="{1256D9A4-D257-4838-9B3A-A2B6F37D0099}" srcOrd="0" destOrd="0" presId="urn:microsoft.com/office/officeart/2005/8/layout/hierarchy1"/>
    <dgm:cxn modelId="{580DF2E3-7F0D-42B9-81F3-7739FCA172AE}" type="presParOf" srcId="{1256D9A4-D257-4838-9B3A-A2B6F37D0099}" destId="{75F81722-836E-49CB-ACC7-6FDF84CB1F81}" srcOrd="0" destOrd="0" presId="urn:microsoft.com/office/officeart/2005/8/layout/hierarchy1"/>
    <dgm:cxn modelId="{95E00863-EDA4-4923-8135-E67A1DCBD252}" type="presParOf" srcId="{75F81722-836E-49CB-ACC7-6FDF84CB1F81}" destId="{D429C0B4-9926-46A5-9966-EB2DFA18BA7D}" srcOrd="0" destOrd="0" presId="urn:microsoft.com/office/officeart/2005/8/layout/hierarchy1"/>
    <dgm:cxn modelId="{5BA5A48A-FD76-4293-8DDF-59D63A7777A8}" type="presParOf" srcId="{75F81722-836E-49CB-ACC7-6FDF84CB1F81}" destId="{FB4CF15E-DFB8-45DF-BD3A-381892CBB0F3}" srcOrd="1" destOrd="0" presId="urn:microsoft.com/office/officeart/2005/8/layout/hierarchy1"/>
    <dgm:cxn modelId="{8D1CE207-776B-4602-B2E0-09EEC8C1D5C9}" type="presParOf" srcId="{1256D9A4-D257-4838-9B3A-A2B6F37D0099}" destId="{7537B89B-B2B4-4981-95F7-9ED184BFAD42}" srcOrd="1" destOrd="0" presId="urn:microsoft.com/office/officeart/2005/8/layout/hierarchy1"/>
    <dgm:cxn modelId="{20F6748A-8CA8-4BF8-A3FA-8839FC8732AB}" type="presParOf" srcId="{7537B89B-B2B4-4981-95F7-9ED184BFAD42}" destId="{5CBC70A8-DCD7-482A-B250-0CDEF98B2524}" srcOrd="0" destOrd="0" presId="urn:microsoft.com/office/officeart/2005/8/layout/hierarchy1"/>
    <dgm:cxn modelId="{142C5B2C-FEE4-46D9-AB30-73E89F5B0689}" type="presParOf" srcId="{7537B89B-B2B4-4981-95F7-9ED184BFAD42}" destId="{3AA12E4F-7064-4E02-B9F2-6B06ABAB35BF}" srcOrd="1" destOrd="0" presId="urn:microsoft.com/office/officeart/2005/8/layout/hierarchy1"/>
    <dgm:cxn modelId="{18E67C5A-04CC-4D39-A70F-A7C92CA233E4}" type="presParOf" srcId="{3AA12E4F-7064-4E02-B9F2-6B06ABAB35BF}" destId="{7ACC4E1D-AEB4-4657-87BD-F1E085DAA958}" srcOrd="0" destOrd="0" presId="urn:microsoft.com/office/officeart/2005/8/layout/hierarchy1"/>
    <dgm:cxn modelId="{C08D50CB-3413-4DD5-8E51-B23F05F02D63}" type="presParOf" srcId="{7ACC4E1D-AEB4-4657-87BD-F1E085DAA958}" destId="{29C83CFB-47D7-41AA-BCCF-F6E145CFE57F}" srcOrd="0" destOrd="0" presId="urn:microsoft.com/office/officeart/2005/8/layout/hierarchy1"/>
    <dgm:cxn modelId="{6731C5E5-1481-4C8E-8D50-1D2B535C471A}" type="presParOf" srcId="{7ACC4E1D-AEB4-4657-87BD-F1E085DAA958}" destId="{FBCCFA74-6660-4636-8CB0-E90C492E64F5}" srcOrd="1" destOrd="0" presId="urn:microsoft.com/office/officeart/2005/8/layout/hierarchy1"/>
    <dgm:cxn modelId="{7AA755F4-C0D8-4714-AA3B-6818C2D4AB31}" type="presParOf" srcId="{3AA12E4F-7064-4E02-B9F2-6B06ABAB35BF}" destId="{E90A5D05-C4E9-4E35-8728-965A051402D8}" srcOrd="1" destOrd="0" presId="urn:microsoft.com/office/officeart/2005/8/layout/hierarchy1"/>
    <dgm:cxn modelId="{1DFDE43E-FA6B-4C58-8D54-6890F0E25A11}" type="presParOf" srcId="{E90A5D05-C4E9-4E35-8728-965A051402D8}" destId="{88F83C74-B80E-4C8F-8909-6A3CB5A3D1DA}" srcOrd="0" destOrd="0" presId="urn:microsoft.com/office/officeart/2005/8/layout/hierarchy1"/>
    <dgm:cxn modelId="{046B2FD6-7C88-4000-8779-68B70B8072CF}" type="presParOf" srcId="{E90A5D05-C4E9-4E35-8728-965A051402D8}" destId="{1FFB956F-75B6-4363-AFA3-80AB2E71301B}" srcOrd="1" destOrd="0" presId="urn:microsoft.com/office/officeart/2005/8/layout/hierarchy1"/>
    <dgm:cxn modelId="{B8264010-ACA2-4B27-8991-35F19F31E634}" type="presParOf" srcId="{1FFB956F-75B6-4363-AFA3-80AB2E71301B}" destId="{36612F71-19E9-478C-9DE8-4A5DB53D50BA}" srcOrd="0" destOrd="0" presId="urn:microsoft.com/office/officeart/2005/8/layout/hierarchy1"/>
    <dgm:cxn modelId="{14EAB81A-48BD-4082-B275-7D68B495E774}" type="presParOf" srcId="{36612F71-19E9-478C-9DE8-4A5DB53D50BA}" destId="{4B2B6D48-4653-40B4-A281-49A93B2BD37B}" srcOrd="0" destOrd="0" presId="urn:microsoft.com/office/officeart/2005/8/layout/hierarchy1"/>
    <dgm:cxn modelId="{05342042-4F08-4046-8272-6DE7DBA47901}" type="presParOf" srcId="{36612F71-19E9-478C-9DE8-4A5DB53D50BA}" destId="{870A6002-7FE3-4BD9-ACB2-0BF8DB9BA605}" srcOrd="1" destOrd="0" presId="urn:microsoft.com/office/officeart/2005/8/layout/hierarchy1"/>
    <dgm:cxn modelId="{28C1A0BF-CBD9-48E3-AAA0-2F105B0BDCD9}" type="presParOf" srcId="{1FFB956F-75B6-4363-AFA3-80AB2E71301B}" destId="{6943275F-142D-406E-8A62-5A60143C6D37}" srcOrd="1" destOrd="0" presId="urn:microsoft.com/office/officeart/2005/8/layout/hierarchy1"/>
    <dgm:cxn modelId="{BF2B6ADA-12BD-442F-8820-EC8D8B94E626}" type="presParOf" srcId="{E90A5D05-C4E9-4E35-8728-965A051402D8}" destId="{41DFCD89-FD3C-4027-AB4F-F6A3F464DF49}" srcOrd="2" destOrd="0" presId="urn:microsoft.com/office/officeart/2005/8/layout/hierarchy1"/>
    <dgm:cxn modelId="{E33CDE93-664F-42C7-BFFC-1DE829BDFBD8}" type="presParOf" srcId="{E90A5D05-C4E9-4E35-8728-965A051402D8}" destId="{38428B16-3562-4B54-AE2D-00545B651E24}" srcOrd="3" destOrd="0" presId="urn:microsoft.com/office/officeart/2005/8/layout/hierarchy1"/>
    <dgm:cxn modelId="{1F0FA2B2-17FB-4572-B3C3-F903E3AADABD}" type="presParOf" srcId="{38428B16-3562-4B54-AE2D-00545B651E24}" destId="{669A0E76-BF53-439B-A375-3FF964F58AA1}" srcOrd="0" destOrd="0" presId="urn:microsoft.com/office/officeart/2005/8/layout/hierarchy1"/>
    <dgm:cxn modelId="{01DE881F-4BD5-46B9-B7C7-19CC3C408BA8}" type="presParOf" srcId="{669A0E76-BF53-439B-A375-3FF964F58AA1}" destId="{F271387B-8778-450E-BB36-7F5C9A34708C}" srcOrd="0" destOrd="0" presId="urn:microsoft.com/office/officeart/2005/8/layout/hierarchy1"/>
    <dgm:cxn modelId="{BCBC3D5C-C1D0-4EC9-A911-C2AED5F7A7DC}" type="presParOf" srcId="{669A0E76-BF53-439B-A375-3FF964F58AA1}" destId="{5DBF7646-E280-4AF0-830E-472D0076D2DD}" srcOrd="1" destOrd="0" presId="urn:microsoft.com/office/officeart/2005/8/layout/hierarchy1"/>
    <dgm:cxn modelId="{262DD5FF-69AE-4A86-B5E0-279C14A9E401}" type="presParOf" srcId="{38428B16-3562-4B54-AE2D-00545B651E24}" destId="{802E647F-20AB-430A-99AC-E97B75791611}" srcOrd="1" destOrd="0" presId="urn:microsoft.com/office/officeart/2005/8/layout/hierarchy1"/>
    <dgm:cxn modelId="{C1069752-4882-4180-B445-AE22797FAD73}" type="presParOf" srcId="{E90A5D05-C4E9-4E35-8728-965A051402D8}" destId="{9A06030E-A867-4818-9DE8-C88D324189D1}" srcOrd="4" destOrd="0" presId="urn:microsoft.com/office/officeart/2005/8/layout/hierarchy1"/>
    <dgm:cxn modelId="{B6E80E5C-4EBE-4EA7-958A-978FC65A8E45}" type="presParOf" srcId="{E90A5D05-C4E9-4E35-8728-965A051402D8}" destId="{FE9FBA54-EBA8-4DF9-9A00-C2202F5192A9}" srcOrd="5" destOrd="0" presId="urn:microsoft.com/office/officeart/2005/8/layout/hierarchy1"/>
    <dgm:cxn modelId="{8CEC38E3-500F-4D48-AA38-7EEEED3F6C72}" type="presParOf" srcId="{FE9FBA54-EBA8-4DF9-9A00-C2202F5192A9}" destId="{D964492A-3BAF-43B5-9C12-7F07AA69331C}" srcOrd="0" destOrd="0" presId="urn:microsoft.com/office/officeart/2005/8/layout/hierarchy1"/>
    <dgm:cxn modelId="{6E37644B-EC66-4257-B63C-A7376D626F8D}" type="presParOf" srcId="{D964492A-3BAF-43B5-9C12-7F07AA69331C}" destId="{49C42B1F-C953-4A84-8EDF-FAA74C8D5052}" srcOrd="0" destOrd="0" presId="urn:microsoft.com/office/officeart/2005/8/layout/hierarchy1"/>
    <dgm:cxn modelId="{A4AC1CA5-B468-4C2A-9BEF-4D4B8C5E752F}" type="presParOf" srcId="{D964492A-3BAF-43B5-9C12-7F07AA69331C}" destId="{9F1D4A00-6825-4A91-908F-7D3D5DF79B27}" srcOrd="1" destOrd="0" presId="urn:microsoft.com/office/officeart/2005/8/layout/hierarchy1"/>
    <dgm:cxn modelId="{688EB95C-073A-4ED1-BD65-123A3C1F68DB}" type="presParOf" srcId="{FE9FBA54-EBA8-4DF9-9A00-C2202F5192A9}" destId="{4908ABD0-4EF2-4CBE-845B-8368319EF519}" srcOrd="1" destOrd="0" presId="urn:microsoft.com/office/officeart/2005/8/layout/hierarchy1"/>
    <dgm:cxn modelId="{421CEF76-B909-478B-B23A-5D29E9E2914F}" type="presParOf" srcId="{7537B89B-B2B4-4981-95F7-9ED184BFAD42}" destId="{B75C465F-5E99-429E-BC3D-398D1413543A}" srcOrd="2" destOrd="0" presId="urn:microsoft.com/office/officeart/2005/8/layout/hierarchy1"/>
    <dgm:cxn modelId="{874F544F-4705-4F24-A194-4A05FF0B31A6}" type="presParOf" srcId="{7537B89B-B2B4-4981-95F7-9ED184BFAD42}" destId="{FA2130B2-8696-4BA6-834D-B66B302196A5}" srcOrd="3" destOrd="0" presId="urn:microsoft.com/office/officeart/2005/8/layout/hierarchy1"/>
    <dgm:cxn modelId="{3670FCDB-FA0A-48E3-B29C-C5F87BDFA945}" type="presParOf" srcId="{FA2130B2-8696-4BA6-834D-B66B302196A5}" destId="{99306992-D69A-496C-8F20-997CD1F9FCA7}" srcOrd="0" destOrd="0" presId="urn:microsoft.com/office/officeart/2005/8/layout/hierarchy1"/>
    <dgm:cxn modelId="{C633DC6D-120E-48D7-B721-EB818E3BE2F6}" type="presParOf" srcId="{99306992-D69A-496C-8F20-997CD1F9FCA7}" destId="{5D57E8C3-8479-4438-BD93-82FAF78A2DFE}" srcOrd="0" destOrd="0" presId="urn:microsoft.com/office/officeart/2005/8/layout/hierarchy1"/>
    <dgm:cxn modelId="{ABDA50A6-0296-4878-B561-B5C12869A433}" type="presParOf" srcId="{99306992-D69A-496C-8F20-997CD1F9FCA7}" destId="{BF9B9E8D-709E-4A43-A582-A69F4EE3104A}" srcOrd="1" destOrd="0" presId="urn:microsoft.com/office/officeart/2005/8/layout/hierarchy1"/>
    <dgm:cxn modelId="{F9B9F52C-7F5E-4D13-B68B-3F038BC1E925}" type="presParOf" srcId="{FA2130B2-8696-4BA6-834D-B66B302196A5}" destId="{21306FD1-39D5-496E-AB9A-D32EF2FB71F3}" srcOrd="1" destOrd="0" presId="urn:microsoft.com/office/officeart/2005/8/layout/hierarchy1"/>
    <dgm:cxn modelId="{E43ED942-C004-4070-BECA-2B60E7F5469C}" type="presParOf" srcId="{21306FD1-39D5-496E-AB9A-D32EF2FB71F3}" destId="{C0BFE7FD-7DC3-4C45-85EF-FC50608091DE}" srcOrd="0" destOrd="0" presId="urn:microsoft.com/office/officeart/2005/8/layout/hierarchy1"/>
    <dgm:cxn modelId="{84460FC6-B46B-471C-99CE-28DC1D549D5F}" type="presParOf" srcId="{21306FD1-39D5-496E-AB9A-D32EF2FB71F3}" destId="{39E83328-ACA3-4553-A6C3-7483DBD70531}" srcOrd="1" destOrd="0" presId="urn:microsoft.com/office/officeart/2005/8/layout/hierarchy1"/>
    <dgm:cxn modelId="{357B8792-DFDB-4F4D-9C00-A2152079D7F6}" type="presParOf" srcId="{39E83328-ACA3-4553-A6C3-7483DBD70531}" destId="{452519D6-11AD-4475-A0D4-BAD012C14634}" srcOrd="0" destOrd="0" presId="urn:microsoft.com/office/officeart/2005/8/layout/hierarchy1"/>
    <dgm:cxn modelId="{D7982FFA-F817-4D8B-AEC7-BB609ACEB7C7}" type="presParOf" srcId="{452519D6-11AD-4475-A0D4-BAD012C14634}" destId="{EF7180EB-4C22-47B0-9B82-13F42BE8E186}" srcOrd="0" destOrd="0" presId="urn:microsoft.com/office/officeart/2005/8/layout/hierarchy1"/>
    <dgm:cxn modelId="{C10CA682-B725-4BF9-A7DC-4F15B6234B39}" type="presParOf" srcId="{452519D6-11AD-4475-A0D4-BAD012C14634}" destId="{7175691A-6649-45B3-BB99-1B58352F3F1D}" srcOrd="1" destOrd="0" presId="urn:microsoft.com/office/officeart/2005/8/layout/hierarchy1"/>
    <dgm:cxn modelId="{1E1CC330-9372-4AD4-B45C-230DB118C600}" type="presParOf" srcId="{39E83328-ACA3-4553-A6C3-7483DBD70531}" destId="{B76ACED1-0698-4B7E-880F-FE9E0C4AA2A5}" srcOrd="1" destOrd="0" presId="urn:microsoft.com/office/officeart/2005/8/layout/hierarchy1"/>
    <dgm:cxn modelId="{DAA79994-DC08-4A54-83A9-D7A6B54E258F}" type="presParOf" srcId="{21306FD1-39D5-496E-AB9A-D32EF2FB71F3}" destId="{8F64037E-0B5F-48B1-9BB4-787CDBDE13B2}" srcOrd="2" destOrd="0" presId="urn:microsoft.com/office/officeart/2005/8/layout/hierarchy1"/>
    <dgm:cxn modelId="{925FB076-B46D-497A-912A-BBF570494D8C}" type="presParOf" srcId="{21306FD1-39D5-496E-AB9A-D32EF2FB71F3}" destId="{FE84826E-57C2-4151-905C-E6E1B9872364}" srcOrd="3" destOrd="0" presId="urn:microsoft.com/office/officeart/2005/8/layout/hierarchy1"/>
    <dgm:cxn modelId="{ECB001C4-C1FA-49CF-B795-50D3BA77CF94}" type="presParOf" srcId="{FE84826E-57C2-4151-905C-E6E1B9872364}" destId="{D99CE641-344E-4F64-A177-0D35817EDDB7}" srcOrd="0" destOrd="0" presId="urn:microsoft.com/office/officeart/2005/8/layout/hierarchy1"/>
    <dgm:cxn modelId="{EC21B87D-0E68-459E-BDD8-43C42F898FBE}" type="presParOf" srcId="{D99CE641-344E-4F64-A177-0D35817EDDB7}" destId="{47A78265-EB2B-4AD1-9446-65614A19537F}" srcOrd="0" destOrd="0" presId="urn:microsoft.com/office/officeart/2005/8/layout/hierarchy1"/>
    <dgm:cxn modelId="{9A111283-571B-46E2-9977-0DF3A0256B60}" type="presParOf" srcId="{D99CE641-344E-4F64-A177-0D35817EDDB7}" destId="{27D53301-87E3-461C-85E9-1A59F1ABDB2D}" srcOrd="1" destOrd="0" presId="urn:microsoft.com/office/officeart/2005/8/layout/hierarchy1"/>
    <dgm:cxn modelId="{9ECB5EF2-15D0-4300-B4E8-21C4E2049954}" type="presParOf" srcId="{FE84826E-57C2-4151-905C-E6E1B9872364}" destId="{A133E475-348F-4C83-92CB-3030969A6A0D}" srcOrd="1" destOrd="0" presId="urn:microsoft.com/office/officeart/2005/8/layout/hierarchy1"/>
    <dgm:cxn modelId="{B464920B-4901-456B-8421-74DC5E18D49A}" type="presParOf" srcId="{FBFF63E7-D88F-4FED-A48E-2CD7C90B489C}" destId="{E9CE3598-26EB-4915-8F4F-AB1727E018D5}" srcOrd="1" destOrd="0" presId="urn:microsoft.com/office/officeart/2005/8/layout/hierarchy1"/>
    <dgm:cxn modelId="{323772AD-42EB-441B-BA70-D187C66A0EF9}" type="presParOf" srcId="{E9CE3598-26EB-4915-8F4F-AB1727E018D5}" destId="{8359C54B-2902-46ED-AA23-E997700AB077}" srcOrd="0" destOrd="0" presId="urn:microsoft.com/office/officeart/2005/8/layout/hierarchy1"/>
    <dgm:cxn modelId="{700D8964-AC97-489C-A103-D7C6A8467ADA}" type="presParOf" srcId="{8359C54B-2902-46ED-AA23-E997700AB077}" destId="{6F6CD7C8-FFCE-4406-AC95-7C54C02F9ED7}" srcOrd="0" destOrd="0" presId="urn:microsoft.com/office/officeart/2005/8/layout/hierarchy1"/>
    <dgm:cxn modelId="{A1133F2D-881A-41F0-A7E6-171DC1DA80B1}" type="presParOf" srcId="{8359C54B-2902-46ED-AA23-E997700AB077}" destId="{F7BB7C96-8761-415C-93A4-55BD0EED13D2}" srcOrd="1" destOrd="0" presId="urn:microsoft.com/office/officeart/2005/8/layout/hierarchy1"/>
    <dgm:cxn modelId="{422A8FBB-A140-4A40-9626-1220F7B85DE4}" type="presParOf" srcId="{E9CE3598-26EB-4915-8F4F-AB1727E018D5}" destId="{D1E17098-FA82-4B2C-8ACB-5AC3A12F03BA}" srcOrd="1" destOrd="0" presId="urn:microsoft.com/office/officeart/2005/8/layout/hierarchy1"/>
    <dgm:cxn modelId="{227820DC-B677-4201-B0D7-31BA820EE39A}" type="presParOf" srcId="{FBFF63E7-D88F-4FED-A48E-2CD7C90B489C}" destId="{5A52FF9E-BBDF-43ED-9667-5F7090D82ABC}" srcOrd="2" destOrd="0" presId="urn:microsoft.com/office/officeart/2005/8/layout/hierarchy1"/>
    <dgm:cxn modelId="{84D59FAD-7CC4-4182-ACA3-A4C89B3CC792}" type="presParOf" srcId="{5A52FF9E-BBDF-43ED-9667-5F7090D82ABC}" destId="{25BFE206-F403-4982-8305-14CC6AFD3827}" srcOrd="0" destOrd="0" presId="urn:microsoft.com/office/officeart/2005/8/layout/hierarchy1"/>
    <dgm:cxn modelId="{16018DE0-6A53-43FA-8E9B-2B5F747339C3}" type="presParOf" srcId="{25BFE206-F403-4982-8305-14CC6AFD3827}" destId="{CB72333A-B6D0-4B82-B0C1-8E82B6669B92}" srcOrd="0" destOrd="0" presId="urn:microsoft.com/office/officeart/2005/8/layout/hierarchy1"/>
    <dgm:cxn modelId="{5EA54334-187D-4F91-992A-562FCA09EAED}" type="presParOf" srcId="{25BFE206-F403-4982-8305-14CC6AFD3827}" destId="{FAC9381E-8C6C-40F4-B29A-A1FA88948375}" srcOrd="1" destOrd="0" presId="urn:microsoft.com/office/officeart/2005/8/layout/hierarchy1"/>
    <dgm:cxn modelId="{EB254BF9-B4BE-44BB-9846-10D98460A17C}" type="presParOf" srcId="{5A52FF9E-BBDF-43ED-9667-5F7090D82ABC}" destId="{B15042F7-2ECB-44E8-B8D1-309012FE4A9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CF3987-40C0-46BA-A055-43CC9F847CD2}" type="doc">
      <dgm:prSet loTypeId="urn:microsoft.com/office/officeart/2005/8/layout/chevron1" loCatId="process" qsTypeId="urn:microsoft.com/office/officeart/2005/8/quickstyle/simple1" qsCatId="simple" csTypeId="urn:microsoft.com/office/officeart/2005/8/colors/accent1_2" csCatId="accent1" phldr="1"/>
      <dgm:spPr/>
    </dgm:pt>
    <dgm:pt modelId="{9C052C05-1485-49D5-BD23-A83F9BA51F67}">
      <dgm:prSet phldrT="[Texto]" custT="1"/>
      <dgm:spPr/>
      <dgm:t>
        <a:bodyPr/>
        <a:lstStyle/>
        <a:p>
          <a:r>
            <a:rPr lang="es-CL" sz="1400" dirty="0">
              <a:latin typeface="Century Gothic" panose="020B0502020202020204" pitchFamily="34" charset="0"/>
            </a:rPr>
            <a:t>Partner </a:t>
          </a:r>
        </a:p>
        <a:p>
          <a:r>
            <a:rPr lang="es-CL" sz="1400" dirty="0">
              <a:latin typeface="Century Gothic" panose="020B0502020202020204" pitchFamily="34" charset="0"/>
            </a:rPr>
            <a:t>Financiero</a:t>
          </a:r>
        </a:p>
      </dgm:t>
    </dgm:pt>
    <dgm:pt modelId="{2EB00189-E537-434E-9719-A239402F0DD9}" type="parTrans" cxnId="{D531E3D5-2282-4D94-9038-BCBF0AF62629}">
      <dgm:prSet/>
      <dgm:spPr/>
      <dgm:t>
        <a:bodyPr/>
        <a:lstStyle/>
        <a:p>
          <a:endParaRPr lang="es-CL"/>
        </a:p>
      </dgm:t>
    </dgm:pt>
    <dgm:pt modelId="{E9DBBC69-D737-4C05-810A-CF6BDDF484C5}" type="sibTrans" cxnId="{D531E3D5-2282-4D94-9038-BCBF0AF62629}">
      <dgm:prSet/>
      <dgm:spPr/>
      <dgm:t>
        <a:bodyPr/>
        <a:lstStyle/>
        <a:p>
          <a:endParaRPr lang="es-CL"/>
        </a:p>
      </dgm:t>
    </dgm:pt>
    <dgm:pt modelId="{2C97639B-35A4-4068-A7E6-34C71205102E}">
      <dgm:prSet phldrT="[Texto]" custT="1"/>
      <dgm:spPr/>
      <dgm:t>
        <a:bodyPr/>
        <a:lstStyle/>
        <a:p>
          <a:pPr marL="0" lvl="0" indent="0" algn="ctr" defTabSz="666750">
            <a:lnSpc>
              <a:spcPct val="90000"/>
            </a:lnSpc>
            <a:spcBef>
              <a:spcPct val="0"/>
            </a:spcBef>
            <a:spcAft>
              <a:spcPct val="35000"/>
            </a:spcAft>
            <a:buNone/>
          </a:pPr>
          <a:r>
            <a:rPr lang="es-CL" sz="1400" b="0" kern="1200" dirty="0">
              <a:solidFill>
                <a:prstClr val="white"/>
              </a:solidFill>
              <a:latin typeface="Century Gothic" panose="020B0502020202020204" pitchFamily="34" charset="0"/>
              <a:ea typeface="+mn-ea"/>
              <a:cs typeface="+mn-cs"/>
            </a:rPr>
            <a:t>Buenas Prácticas</a:t>
          </a:r>
        </a:p>
      </dgm:t>
    </dgm:pt>
    <dgm:pt modelId="{2907F306-8A83-4A11-B8B3-062678DF7CD9}" type="parTrans" cxnId="{E13C4279-CB13-41F3-ABD0-2E843FCD027E}">
      <dgm:prSet/>
      <dgm:spPr/>
      <dgm:t>
        <a:bodyPr/>
        <a:lstStyle/>
        <a:p>
          <a:endParaRPr lang="es-CL"/>
        </a:p>
      </dgm:t>
    </dgm:pt>
    <dgm:pt modelId="{9336B072-0F15-4E87-A8FF-DB9FAACBB26B}" type="sibTrans" cxnId="{E13C4279-CB13-41F3-ABD0-2E843FCD027E}">
      <dgm:prSet/>
      <dgm:spPr/>
      <dgm:t>
        <a:bodyPr/>
        <a:lstStyle/>
        <a:p>
          <a:endParaRPr lang="es-CL"/>
        </a:p>
      </dgm:t>
    </dgm:pt>
    <dgm:pt modelId="{D8FE5A84-B803-4611-8C58-B42FD0470100}">
      <dgm:prSet phldrT="[Texto]" custT="1"/>
      <dgm:spPr/>
      <dgm:t>
        <a:bodyPr/>
        <a:lstStyle/>
        <a:p>
          <a:pPr marL="0" lvl="0" indent="0" algn="ctr" defTabSz="666750">
            <a:lnSpc>
              <a:spcPct val="90000"/>
            </a:lnSpc>
            <a:spcBef>
              <a:spcPct val="0"/>
            </a:spcBef>
            <a:spcAft>
              <a:spcPct val="35000"/>
            </a:spcAft>
            <a:buNone/>
          </a:pPr>
          <a:r>
            <a:rPr lang="es-CL" sz="1200" kern="1200" dirty="0">
              <a:solidFill>
                <a:prstClr val="white"/>
              </a:solidFill>
              <a:latin typeface="Century Gothic" panose="020B0502020202020204" pitchFamily="34" charset="0"/>
              <a:ea typeface="+mn-ea"/>
              <a:cs typeface="+mn-cs"/>
            </a:rPr>
            <a:t>Soporte </a:t>
          </a:r>
        </a:p>
      </dgm:t>
    </dgm:pt>
    <dgm:pt modelId="{43A803A1-A8C6-4944-A42A-28397CDB4879}" type="parTrans" cxnId="{C7EB1622-D2F3-4C43-926E-87E90C77D286}">
      <dgm:prSet/>
      <dgm:spPr/>
      <dgm:t>
        <a:bodyPr/>
        <a:lstStyle/>
        <a:p>
          <a:endParaRPr lang="es-CL"/>
        </a:p>
      </dgm:t>
    </dgm:pt>
    <dgm:pt modelId="{96E6B650-F287-4F27-A3B4-9357374F5231}" type="sibTrans" cxnId="{C7EB1622-D2F3-4C43-926E-87E90C77D286}">
      <dgm:prSet/>
      <dgm:spPr/>
      <dgm:t>
        <a:bodyPr/>
        <a:lstStyle/>
        <a:p>
          <a:endParaRPr lang="es-CL"/>
        </a:p>
      </dgm:t>
    </dgm:pt>
    <dgm:pt modelId="{7A9B6459-3051-41D2-BFA4-FE460A23D1D6}">
      <dgm:prSet phldrT="[Texto]" custT="1"/>
      <dgm:spPr/>
      <dgm:t>
        <a:bodyPr/>
        <a:lstStyle/>
        <a:p>
          <a:pPr marL="0" lvl="0" algn="ctr" defTabSz="666750">
            <a:lnSpc>
              <a:spcPct val="90000"/>
            </a:lnSpc>
            <a:spcBef>
              <a:spcPct val="0"/>
            </a:spcBef>
            <a:spcAft>
              <a:spcPct val="35000"/>
            </a:spcAft>
            <a:buNone/>
          </a:pPr>
          <a:r>
            <a:rPr lang="es-CL" sz="1300" kern="1200" dirty="0">
              <a:solidFill>
                <a:prstClr val="white"/>
              </a:solidFill>
              <a:latin typeface="Century Gothic" panose="020B0502020202020204" pitchFamily="34" charset="0"/>
              <a:ea typeface="+mn-ea"/>
              <a:cs typeface="+mn-cs"/>
            </a:rPr>
            <a:t>Financiamiento</a:t>
          </a:r>
          <a:r>
            <a:rPr lang="es-CL" sz="1400" kern="1200" dirty="0">
              <a:solidFill>
                <a:prstClr val="white"/>
              </a:solidFill>
              <a:latin typeface="Century Gothic" panose="020B0502020202020204" pitchFamily="34" charset="0"/>
              <a:ea typeface="+mn-ea"/>
              <a:cs typeface="+mn-cs"/>
            </a:rPr>
            <a:t> Inclusivo </a:t>
          </a:r>
        </a:p>
      </dgm:t>
    </dgm:pt>
    <dgm:pt modelId="{DB8B31A8-8115-4792-97AD-BBFEED870BB8}" type="parTrans" cxnId="{4D6EC07B-1149-4CC4-9077-CA39D964F3B0}">
      <dgm:prSet/>
      <dgm:spPr/>
      <dgm:t>
        <a:bodyPr/>
        <a:lstStyle/>
        <a:p>
          <a:endParaRPr lang="es-CL"/>
        </a:p>
      </dgm:t>
    </dgm:pt>
    <dgm:pt modelId="{484C0DEA-DA86-4854-9360-8992E327CD5C}" type="sibTrans" cxnId="{4D6EC07B-1149-4CC4-9077-CA39D964F3B0}">
      <dgm:prSet/>
      <dgm:spPr/>
      <dgm:t>
        <a:bodyPr/>
        <a:lstStyle/>
        <a:p>
          <a:endParaRPr lang="es-CL"/>
        </a:p>
      </dgm:t>
    </dgm:pt>
    <dgm:pt modelId="{63B8A172-E180-4E6F-9903-E400FF3400FA}">
      <dgm:prSet phldrT="[Texto]" custT="1"/>
      <dgm:spPr/>
      <dgm:t>
        <a:bodyPr/>
        <a:lstStyle/>
        <a:p>
          <a:pPr marL="0" lvl="0" indent="0" algn="ctr" defTabSz="666750">
            <a:lnSpc>
              <a:spcPct val="90000"/>
            </a:lnSpc>
            <a:spcBef>
              <a:spcPct val="0"/>
            </a:spcBef>
            <a:spcAft>
              <a:spcPct val="35000"/>
            </a:spcAft>
            <a:buNone/>
          </a:pPr>
          <a:r>
            <a:rPr lang="es-CL" sz="1400" kern="1200" dirty="0">
              <a:solidFill>
                <a:prstClr val="white"/>
              </a:solidFill>
              <a:latin typeface="Century Gothic" panose="020B0502020202020204" pitchFamily="34" charset="0"/>
              <a:ea typeface="+mn-ea"/>
              <a:cs typeface="+mn-cs"/>
            </a:rPr>
            <a:t>Back Office</a:t>
          </a:r>
          <a:endParaRPr lang="es-CL" sz="1200" kern="1200" dirty="0">
            <a:solidFill>
              <a:prstClr val="white"/>
            </a:solidFill>
            <a:latin typeface="Century Gothic" panose="020B0502020202020204" pitchFamily="34" charset="0"/>
            <a:ea typeface="+mn-ea"/>
            <a:cs typeface="+mn-cs"/>
          </a:endParaRPr>
        </a:p>
      </dgm:t>
    </dgm:pt>
    <dgm:pt modelId="{7AD9B405-EF08-4866-A1EB-502AD6A9260B}" type="parTrans" cxnId="{FC5E05BD-EB36-4E51-91F2-C3444F1205CB}">
      <dgm:prSet/>
      <dgm:spPr/>
      <dgm:t>
        <a:bodyPr/>
        <a:lstStyle/>
        <a:p>
          <a:endParaRPr lang="es-CL"/>
        </a:p>
      </dgm:t>
    </dgm:pt>
    <dgm:pt modelId="{88878DB4-DB32-4827-ADF2-665F9F7F95B3}" type="sibTrans" cxnId="{FC5E05BD-EB36-4E51-91F2-C3444F1205CB}">
      <dgm:prSet/>
      <dgm:spPr/>
      <dgm:t>
        <a:bodyPr/>
        <a:lstStyle/>
        <a:p>
          <a:endParaRPr lang="es-CL"/>
        </a:p>
      </dgm:t>
    </dgm:pt>
    <dgm:pt modelId="{7DD31F43-34FD-4543-AC9C-9F805A61B379}" type="pres">
      <dgm:prSet presAssocID="{72CF3987-40C0-46BA-A055-43CC9F847CD2}" presName="Name0" presStyleCnt="0">
        <dgm:presLayoutVars>
          <dgm:dir/>
          <dgm:animLvl val="lvl"/>
          <dgm:resizeHandles val="exact"/>
        </dgm:presLayoutVars>
      </dgm:prSet>
      <dgm:spPr/>
    </dgm:pt>
    <dgm:pt modelId="{A00E084D-84DD-4261-9ADA-6BF7AA0951B2}" type="pres">
      <dgm:prSet presAssocID="{9C052C05-1485-49D5-BD23-A83F9BA51F67}" presName="parTxOnly" presStyleLbl="node1" presStyleIdx="0" presStyleCnt="5">
        <dgm:presLayoutVars>
          <dgm:chMax val="0"/>
          <dgm:chPref val="0"/>
          <dgm:bulletEnabled val="1"/>
        </dgm:presLayoutVars>
      </dgm:prSet>
      <dgm:spPr/>
    </dgm:pt>
    <dgm:pt modelId="{D3914918-95C1-4F3A-B5A5-7DFA3FA023D9}" type="pres">
      <dgm:prSet presAssocID="{E9DBBC69-D737-4C05-810A-CF6BDDF484C5}" presName="parTxOnlySpace" presStyleCnt="0"/>
      <dgm:spPr/>
    </dgm:pt>
    <dgm:pt modelId="{6ACBEE86-559B-47B9-8AA8-6AF30171F9E5}" type="pres">
      <dgm:prSet presAssocID="{2C97639B-35A4-4068-A7E6-34C71205102E}" presName="parTxOnly" presStyleLbl="node1" presStyleIdx="1" presStyleCnt="5">
        <dgm:presLayoutVars>
          <dgm:chMax val="0"/>
          <dgm:chPref val="0"/>
          <dgm:bulletEnabled val="1"/>
        </dgm:presLayoutVars>
      </dgm:prSet>
      <dgm:spPr/>
    </dgm:pt>
    <dgm:pt modelId="{229F3283-91BB-4CFA-8179-577E5B781397}" type="pres">
      <dgm:prSet presAssocID="{9336B072-0F15-4E87-A8FF-DB9FAACBB26B}" presName="parTxOnlySpace" presStyleCnt="0"/>
      <dgm:spPr/>
    </dgm:pt>
    <dgm:pt modelId="{C3802A9D-EC3E-4064-A2B5-5FCC938797E5}" type="pres">
      <dgm:prSet presAssocID="{7A9B6459-3051-41D2-BFA4-FE460A23D1D6}" presName="parTxOnly" presStyleLbl="node1" presStyleIdx="2" presStyleCnt="5">
        <dgm:presLayoutVars>
          <dgm:chMax val="0"/>
          <dgm:chPref val="0"/>
          <dgm:bulletEnabled val="1"/>
        </dgm:presLayoutVars>
      </dgm:prSet>
      <dgm:spPr/>
    </dgm:pt>
    <dgm:pt modelId="{43F0DAE2-F1B4-4EDA-8EBF-5DF9EF2A6007}" type="pres">
      <dgm:prSet presAssocID="{484C0DEA-DA86-4854-9360-8992E327CD5C}" presName="parTxOnlySpace" presStyleCnt="0"/>
      <dgm:spPr/>
    </dgm:pt>
    <dgm:pt modelId="{DF16B125-CA85-4C0B-BC2A-C176BFE2F74F}" type="pres">
      <dgm:prSet presAssocID="{63B8A172-E180-4E6F-9903-E400FF3400FA}" presName="parTxOnly" presStyleLbl="node1" presStyleIdx="3" presStyleCnt="5">
        <dgm:presLayoutVars>
          <dgm:chMax val="0"/>
          <dgm:chPref val="0"/>
          <dgm:bulletEnabled val="1"/>
        </dgm:presLayoutVars>
      </dgm:prSet>
      <dgm:spPr/>
    </dgm:pt>
    <dgm:pt modelId="{B78391A9-9D98-4B66-BD86-DCFEA2D2A14C}" type="pres">
      <dgm:prSet presAssocID="{88878DB4-DB32-4827-ADF2-665F9F7F95B3}" presName="parTxOnlySpace" presStyleCnt="0"/>
      <dgm:spPr/>
    </dgm:pt>
    <dgm:pt modelId="{A872DB1E-C7AB-461A-8F45-34330686C9D6}" type="pres">
      <dgm:prSet presAssocID="{D8FE5A84-B803-4611-8C58-B42FD0470100}" presName="parTxOnly" presStyleLbl="node1" presStyleIdx="4" presStyleCnt="5" custLinFactX="86" custLinFactNeighborX="100000">
        <dgm:presLayoutVars>
          <dgm:chMax val="0"/>
          <dgm:chPref val="0"/>
          <dgm:bulletEnabled val="1"/>
        </dgm:presLayoutVars>
      </dgm:prSet>
      <dgm:spPr/>
    </dgm:pt>
  </dgm:ptLst>
  <dgm:cxnLst>
    <dgm:cxn modelId="{E44BF10F-5431-47D9-98BE-ED946B00251F}" type="presOf" srcId="{2C97639B-35A4-4068-A7E6-34C71205102E}" destId="{6ACBEE86-559B-47B9-8AA8-6AF30171F9E5}" srcOrd="0" destOrd="0" presId="urn:microsoft.com/office/officeart/2005/8/layout/chevron1"/>
    <dgm:cxn modelId="{E9C7481B-0B73-43B3-A62A-DB66B87CADC9}" type="presOf" srcId="{7A9B6459-3051-41D2-BFA4-FE460A23D1D6}" destId="{C3802A9D-EC3E-4064-A2B5-5FCC938797E5}" srcOrd="0" destOrd="0" presId="urn:microsoft.com/office/officeart/2005/8/layout/chevron1"/>
    <dgm:cxn modelId="{C7EB1622-D2F3-4C43-926E-87E90C77D286}" srcId="{72CF3987-40C0-46BA-A055-43CC9F847CD2}" destId="{D8FE5A84-B803-4611-8C58-B42FD0470100}" srcOrd="4" destOrd="0" parTransId="{43A803A1-A8C6-4944-A42A-28397CDB4879}" sibTransId="{96E6B650-F287-4F27-A3B4-9357374F5231}"/>
    <dgm:cxn modelId="{243B1B25-13C8-46E1-9481-230A4771457D}" type="presOf" srcId="{72CF3987-40C0-46BA-A055-43CC9F847CD2}" destId="{7DD31F43-34FD-4543-AC9C-9F805A61B379}" srcOrd="0" destOrd="0" presId="urn:microsoft.com/office/officeart/2005/8/layout/chevron1"/>
    <dgm:cxn modelId="{5757B878-2F1C-4A2F-A58F-87F970E94019}" type="presOf" srcId="{D8FE5A84-B803-4611-8C58-B42FD0470100}" destId="{A872DB1E-C7AB-461A-8F45-34330686C9D6}" srcOrd="0" destOrd="0" presId="urn:microsoft.com/office/officeart/2005/8/layout/chevron1"/>
    <dgm:cxn modelId="{E13C4279-CB13-41F3-ABD0-2E843FCD027E}" srcId="{72CF3987-40C0-46BA-A055-43CC9F847CD2}" destId="{2C97639B-35A4-4068-A7E6-34C71205102E}" srcOrd="1" destOrd="0" parTransId="{2907F306-8A83-4A11-B8B3-062678DF7CD9}" sibTransId="{9336B072-0F15-4E87-A8FF-DB9FAACBB26B}"/>
    <dgm:cxn modelId="{4D6EC07B-1149-4CC4-9077-CA39D964F3B0}" srcId="{72CF3987-40C0-46BA-A055-43CC9F847CD2}" destId="{7A9B6459-3051-41D2-BFA4-FE460A23D1D6}" srcOrd="2" destOrd="0" parTransId="{DB8B31A8-8115-4792-97AD-BBFEED870BB8}" sibTransId="{484C0DEA-DA86-4854-9360-8992E327CD5C}"/>
    <dgm:cxn modelId="{FCF47EAF-0729-4D9E-B5D0-5B4A0405170A}" type="presOf" srcId="{63B8A172-E180-4E6F-9903-E400FF3400FA}" destId="{DF16B125-CA85-4C0B-BC2A-C176BFE2F74F}" srcOrd="0" destOrd="0" presId="urn:microsoft.com/office/officeart/2005/8/layout/chevron1"/>
    <dgm:cxn modelId="{FC5E05BD-EB36-4E51-91F2-C3444F1205CB}" srcId="{72CF3987-40C0-46BA-A055-43CC9F847CD2}" destId="{63B8A172-E180-4E6F-9903-E400FF3400FA}" srcOrd="3" destOrd="0" parTransId="{7AD9B405-EF08-4866-A1EB-502AD6A9260B}" sibTransId="{88878DB4-DB32-4827-ADF2-665F9F7F95B3}"/>
    <dgm:cxn modelId="{D531E3D5-2282-4D94-9038-BCBF0AF62629}" srcId="{72CF3987-40C0-46BA-A055-43CC9F847CD2}" destId="{9C052C05-1485-49D5-BD23-A83F9BA51F67}" srcOrd="0" destOrd="0" parTransId="{2EB00189-E537-434E-9719-A239402F0DD9}" sibTransId="{E9DBBC69-D737-4C05-810A-CF6BDDF484C5}"/>
    <dgm:cxn modelId="{EC76D5ED-B053-4966-83A8-D9FBD37A79FC}" type="presOf" srcId="{9C052C05-1485-49D5-BD23-A83F9BA51F67}" destId="{A00E084D-84DD-4261-9ADA-6BF7AA0951B2}" srcOrd="0" destOrd="0" presId="urn:microsoft.com/office/officeart/2005/8/layout/chevron1"/>
    <dgm:cxn modelId="{AD000882-7B72-4F54-BD88-EC106EDCF8E9}" type="presParOf" srcId="{7DD31F43-34FD-4543-AC9C-9F805A61B379}" destId="{A00E084D-84DD-4261-9ADA-6BF7AA0951B2}" srcOrd="0" destOrd="0" presId="urn:microsoft.com/office/officeart/2005/8/layout/chevron1"/>
    <dgm:cxn modelId="{7C8B08DC-CB26-40EE-8821-ED4826393BF5}" type="presParOf" srcId="{7DD31F43-34FD-4543-AC9C-9F805A61B379}" destId="{D3914918-95C1-4F3A-B5A5-7DFA3FA023D9}" srcOrd="1" destOrd="0" presId="urn:microsoft.com/office/officeart/2005/8/layout/chevron1"/>
    <dgm:cxn modelId="{3500A928-EBB7-451D-A574-2FBD054949A9}" type="presParOf" srcId="{7DD31F43-34FD-4543-AC9C-9F805A61B379}" destId="{6ACBEE86-559B-47B9-8AA8-6AF30171F9E5}" srcOrd="2" destOrd="0" presId="urn:microsoft.com/office/officeart/2005/8/layout/chevron1"/>
    <dgm:cxn modelId="{1082161A-1159-4299-A543-1329F3B6538D}" type="presParOf" srcId="{7DD31F43-34FD-4543-AC9C-9F805A61B379}" destId="{229F3283-91BB-4CFA-8179-577E5B781397}" srcOrd="3" destOrd="0" presId="urn:microsoft.com/office/officeart/2005/8/layout/chevron1"/>
    <dgm:cxn modelId="{F25B3D38-0B7E-4CD7-B5C9-3EA3AB5C70DC}" type="presParOf" srcId="{7DD31F43-34FD-4543-AC9C-9F805A61B379}" destId="{C3802A9D-EC3E-4064-A2B5-5FCC938797E5}" srcOrd="4" destOrd="0" presId="urn:microsoft.com/office/officeart/2005/8/layout/chevron1"/>
    <dgm:cxn modelId="{636B768D-F55A-4938-B18A-06FF7AD9FCE1}" type="presParOf" srcId="{7DD31F43-34FD-4543-AC9C-9F805A61B379}" destId="{43F0DAE2-F1B4-4EDA-8EBF-5DF9EF2A6007}" srcOrd="5" destOrd="0" presId="urn:microsoft.com/office/officeart/2005/8/layout/chevron1"/>
    <dgm:cxn modelId="{B5D4FB8B-DD8D-409D-8D7F-5FADC4213083}" type="presParOf" srcId="{7DD31F43-34FD-4543-AC9C-9F805A61B379}" destId="{DF16B125-CA85-4C0B-BC2A-C176BFE2F74F}" srcOrd="6" destOrd="0" presId="urn:microsoft.com/office/officeart/2005/8/layout/chevron1"/>
    <dgm:cxn modelId="{A5E64C5D-20BC-4DA7-9D00-8FC00AF85D0D}" type="presParOf" srcId="{7DD31F43-34FD-4543-AC9C-9F805A61B379}" destId="{B78391A9-9D98-4B66-BD86-DCFEA2D2A14C}" srcOrd="7" destOrd="0" presId="urn:microsoft.com/office/officeart/2005/8/layout/chevron1"/>
    <dgm:cxn modelId="{E12F828C-DF49-47AA-A88B-58BC05D6BA2C}" type="presParOf" srcId="{7DD31F43-34FD-4543-AC9C-9F805A61B379}" destId="{A872DB1E-C7AB-461A-8F45-34330686C9D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CF3987-40C0-46BA-A055-43CC9F847CD2}" type="doc">
      <dgm:prSet loTypeId="urn:microsoft.com/office/officeart/2005/8/layout/lProcess1" loCatId="process" qsTypeId="urn:microsoft.com/office/officeart/2005/8/quickstyle/simple1" qsCatId="simple" csTypeId="urn:microsoft.com/office/officeart/2005/8/colors/colorful1" csCatId="colorful" phldr="1"/>
      <dgm:spPr/>
    </dgm:pt>
    <dgm:pt modelId="{9C052C05-1485-49D5-BD23-A83F9BA51F67}">
      <dgm:prSet phldrT="[Texto]" custT="1"/>
      <dgm:spPr>
        <a:solidFill>
          <a:schemeClr val="accent1"/>
        </a:solidFill>
        <a:ln>
          <a:solidFill>
            <a:srgbClr val="4F95D5"/>
          </a:solidFill>
        </a:ln>
      </dgm:spPr>
      <dgm:t>
        <a:bodyPr/>
        <a:lstStyle/>
        <a:p>
          <a:r>
            <a:rPr lang="es-CL" sz="1400" dirty="0">
              <a:latin typeface="Century Gothic" panose="020B0502020202020204" pitchFamily="34" charset="0"/>
            </a:rPr>
            <a:t>Transparencia</a:t>
          </a:r>
        </a:p>
      </dgm:t>
    </dgm:pt>
    <dgm:pt modelId="{2EB00189-E537-434E-9719-A239402F0DD9}" type="parTrans" cxnId="{D531E3D5-2282-4D94-9038-BCBF0AF62629}">
      <dgm:prSet/>
      <dgm:spPr/>
      <dgm:t>
        <a:bodyPr/>
        <a:lstStyle/>
        <a:p>
          <a:endParaRPr lang="es-CL"/>
        </a:p>
      </dgm:t>
    </dgm:pt>
    <dgm:pt modelId="{E9DBBC69-D737-4C05-810A-CF6BDDF484C5}" type="sibTrans" cxnId="{D531E3D5-2282-4D94-9038-BCBF0AF62629}">
      <dgm:prSet/>
      <dgm:spPr/>
      <dgm:t>
        <a:bodyPr/>
        <a:lstStyle/>
        <a:p>
          <a:endParaRPr lang="es-CL"/>
        </a:p>
      </dgm:t>
    </dgm:pt>
    <dgm:pt modelId="{2C97639B-35A4-4068-A7E6-34C71205102E}">
      <dgm:prSet phldrT="[Texto]" custT="1"/>
      <dgm:spPr>
        <a:solidFill>
          <a:schemeClr val="accent1"/>
        </a:solidFill>
        <a:ln>
          <a:solidFill>
            <a:srgbClr val="4F95D5"/>
          </a:solidFill>
        </a:ln>
      </dgm:spPr>
      <dgm:t>
        <a:bodyPr/>
        <a:lstStyle/>
        <a:p>
          <a:pPr marL="0" lvl="0" indent="0" algn="ctr" defTabSz="666750">
            <a:lnSpc>
              <a:spcPct val="90000"/>
            </a:lnSpc>
            <a:spcBef>
              <a:spcPct val="0"/>
            </a:spcBef>
            <a:spcAft>
              <a:spcPct val="35000"/>
            </a:spcAft>
            <a:buNone/>
          </a:pPr>
          <a:r>
            <a:rPr lang="es-CL" sz="1400" b="0" kern="1200" dirty="0">
              <a:latin typeface="Century Gothic" panose="020B0502020202020204" pitchFamily="34" charset="0"/>
              <a:ea typeface="+mn-ea"/>
              <a:cs typeface="+mn-cs"/>
            </a:rPr>
            <a:t>Integridad</a:t>
          </a:r>
        </a:p>
      </dgm:t>
    </dgm:pt>
    <dgm:pt modelId="{2907F306-8A83-4A11-B8B3-062678DF7CD9}" type="parTrans" cxnId="{E13C4279-CB13-41F3-ABD0-2E843FCD027E}">
      <dgm:prSet/>
      <dgm:spPr/>
      <dgm:t>
        <a:bodyPr/>
        <a:lstStyle/>
        <a:p>
          <a:endParaRPr lang="es-CL"/>
        </a:p>
      </dgm:t>
    </dgm:pt>
    <dgm:pt modelId="{9336B072-0F15-4E87-A8FF-DB9FAACBB26B}" type="sibTrans" cxnId="{E13C4279-CB13-41F3-ABD0-2E843FCD027E}">
      <dgm:prSet/>
      <dgm:spPr/>
      <dgm:t>
        <a:bodyPr/>
        <a:lstStyle/>
        <a:p>
          <a:endParaRPr lang="es-CL"/>
        </a:p>
      </dgm:t>
    </dgm:pt>
    <dgm:pt modelId="{D8FE5A84-B803-4611-8C58-B42FD0470100}">
      <dgm:prSet phldrT="[Texto]" custT="1"/>
      <dgm:spPr>
        <a:solidFill>
          <a:schemeClr val="accent1"/>
        </a:solidFill>
        <a:ln>
          <a:solidFill>
            <a:srgbClr val="4F95D5"/>
          </a:solidFill>
        </a:ln>
      </dgm:spPr>
      <dgm:t>
        <a:bodyPr/>
        <a:lstStyle/>
        <a:p>
          <a:pPr marL="0" lvl="0" indent="0" algn="ctr" defTabSz="666750">
            <a:lnSpc>
              <a:spcPct val="90000"/>
            </a:lnSpc>
            <a:spcBef>
              <a:spcPct val="0"/>
            </a:spcBef>
            <a:spcAft>
              <a:spcPct val="35000"/>
            </a:spcAft>
            <a:buNone/>
          </a:pPr>
          <a:r>
            <a:rPr lang="es-CL" sz="1400" kern="1200" dirty="0">
              <a:latin typeface="Century Gothic" panose="020B0502020202020204" pitchFamily="34" charset="0"/>
              <a:ea typeface="+mn-ea"/>
              <a:cs typeface="+mn-cs"/>
            </a:rPr>
            <a:t>Canal de denuncias</a:t>
          </a:r>
          <a:endParaRPr lang="es-CL" sz="1200" kern="1200" dirty="0">
            <a:latin typeface="Century Gothic" panose="020B0502020202020204" pitchFamily="34" charset="0"/>
            <a:ea typeface="+mn-ea"/>
            <a:cs typeface="+mn-cs"/>
          </a:endParaRPr>
        </a:p>
      </dgm:t>
    </dgm:pt>
    <dgm:pt modelId="{43A803A1-A8C6-4944-A42A-28397CDB4879}" type="parTrans" cxnId="{C7EB1622-D2F3-4C43-926E-87E90C77D286}">
      <dgm:prSet/>
      <dgm:spPr/>
      <dgm:t>
        <a:bodyPr/>
        <a:lstStyle/>
        <a:p>
          <a:endParaRPr lang="es-CL"/>
        </a:p>
      </dgm:t>
    </dgm:pt>
    <dgm:pt modelId="{96E6B650-F287-4F27-A3B4-9357374F5231}" type="sibTrans" cxnId="{C7EB1622-D2F3-4C43-926E-87E90C77D286}">
      <dgm:prSet/>
      <dgm:spPr/>
      <dgm:t>
        <a:bodyPr/>
        <a:lstStyle/>
        <a:p>
          <a:endParaRPr lang="es-CL"/>
        </a:p>
      </dgm:t>
    </dgm:pt>
    <dgm:pt modelId="{7A9B6459-3051-41D2-BFA4-FE460A23D1D6}">
      <dgm:prSet phldrT="[Texto]" custT="1"/>
      <dgm:spPr>
        <a:solidFill>
          <a:schemeClr val="accent1"/>
        </a:solidFill>
        <a:ln>
          <a:solidFill>
            <a:srgbClr val="4F95D5"/>
          </a:solidFill>
        </a:ln>
      </dgm:spPr>
      <dgm:t>
        <a:bodyPr/>
        <a:lstStyle/>
        <a:p>
          <a:pPr marL="0" lvl="0" algn="ctr" defTabSz="666750">
            <a:lnSpc>
              <a:spcPct val="90000"/>
            </a:lnSpc>
            <a:spcBef>
              <a:spcPct val="0"/>
            </a:spcBef>
            <a:spcAft>
              <a:spcPct val="35000"/>
            </a:spcAft>
            <a:buNone/>
          </a:pPr>
          <a:r>
            <a:rPr lang="es-CL" sz="1400" kern="1200" dirty="0">
              <a:latin typeface="Century Gothic" panose="020B0502020202020204" pitchFamily="34" charset="0"/>
              <a:ea typeface="+mn-ea"/>
              <a:cs typeface="+mn-cs"/>
            </a:rPr>
            <a:t>Profesionalismo	</a:t>
          </a:r>
        </a:p>
      </dgm:t>
    </dgm:pt>
    <dgm:pt modelId="{DB8B31A8-8115-4792-97AD-BBFEED870BB8}" type="parTrans" cxnId="{4D6EC07B-1149-4CC4-9077-CA39D964F3B0}">
      <dgm:prSet/>
      <dgm:spPr/>
      <dgm:t>
        <a:bodyPr/>
        <a:lstStyle/>
        <a:p>
          <a:endParaRPr lang="es-CL"/>
        </a:p>
      </dgm:t>
    </dgm:pt>
    <dgm:pt modelId="{484C0DEA-DA86-4854-9360-8992E327CD5C}" type="sibTrans" cxnId="{4D6EC07B-1149-4CC4-9077-CA39D964F3B0}">
      <dgm:prSet/>
      <dgm:spPr/>
      <dgm:t>
        <a:bodyPr/>
        <a:lstStyle/>
        <a:p>
          <a:endParaRPr lang="es-CL"/>
        </a:p>
      </dgm:t>
    </dgm:pt>
    <dgm:pt modelId="{63B8A172-E180-4E6F-9903-E400FF3400FA}">
      <dgm:prSet phldrT="[Texto]" custT="1"/>
      <dgm:spPr>
        <a:solidFill>
          <a:schemeClr val="accent1"/>
        </a:solidFill>
        <a:ln>
          <a:solidFill>
            <a:srgbClr val="4F95D5"/>
          </a:solidFill>
        </a:ln>
      </dgm:spPr>
      <dgm:t>
        <a:bodyPr/>
        <a:lstStyle/>
        <a:p>
          <a:pPr marL="0" lvl="0" indent="0" algn="ctr" defTabSz="666750">
            <a:lnSpc>
              <a:spcPct val="90000"/>
            </a:lnSpc>
            <a:spcBef>
              <a:spcPct val="0"/>
            </a:spcBef>
            <a:spcAft>
              <a:spcPct val="35000"/>
            </a:spcAft>
            <a:buNone/>
          </a:pPr>
          <a:r>
            <a:rPr lang="es-CL" sz="1400" kern="1200" dirty="0">
              <a:latin typeface="Century Gothic" panose="020B0502020202020204" pitchFamily="34" charset="0"/>
              <a:ea typeface="+mn-ea"/>
              <a:cs typeface="+mn-cs"/>
            </a:rPr>
            <a:t>Financiamiento Responsable</a:t>
          </a:r>
          <a:endParaRPr lang="es-CL" sz="1200" kern="1200" dirty="0">
            <a:latin typeface="Century Gothic" panose="020B0502020202020204" pitchFamily="34" charset="0"/>
            <a:ea typeface="+mn-ea"/>
            <a:cs typeface="+mn-cs"/>
          </a:endParaRPr>
        </a:p>
      </dgm:t>
    </dgm:pt>
    <dgm:pt modelId="{7AD9B405-EF08-4866-A1EB-502AD6A9260B}" type="parTrans" cxnId="{FC5E05BD-EB36-4E51-91F2-C3444F1205CB}">
      <dgm:prSet/>
      <dgm:spPr/>
      <dgm:t>
        <a:bodyPr/>
        <a:lstStyle/>
        <a:p>
          <a:endParaRPr lang="es-CL"/>
        </a:p>
      </dgm:t>
    </dgm:pt>
    <dgm:pt modelId="{88878DB4-DB32-4827-ADF2-665F9F7F95B3}" type="sibTrans" cxnId="{FC5E05BD-EB36-4E51-91F2-C3444F1205CB}">
      <dgm:prSet/>
      <dgm:spPr/>
      <dgm:t>
        <a:bodyPr/>
        <a:lstStyle/>
        <a:p>
          <a:endParaRPr lang="es-CL"/>
        </a:p>
      </dgm:t>
    </dgm:pt>
    <dgm:pt modelId="{EDE77A07-961D-4AC9-B5BD-0EA887B4F622}" type="pres">
      <dgm:prSet presAssocID="{72CF3987-40C0-46BA-A055-43CC9F847CD2}" presName="Name0" presStyleCnt="0">
        <dgm:presLayoutVars>
          <dgm:dir/>
          <dgm:animLvl val="lvl"/>
          <dgm:resizeHandles val="exact"/>
        </dgm:presLayoutVars>
      </dgm:prSet>
      <dgm:spPr/>
    </dgm:pt>
    <dgm:pt modelId="{BAE8EC45-EA09-44D1-ACBD-D7DB935954A9}" type="pres">
      <dgm:prSet presAssocID="{9C052C05-1485-49D5-BD23-A83F9BA51F67}" presName="vertFlow" presStyleCnt="0"/>
      <dgm:spPr/>
    </dgm:pt>
    <dgm:pt modelId="{9FB281A4-9F6A-44CF-AA70-0CD42D42691D}" type="pres">
      <dgm:prSet presAssocID="{9C052C05-1485-49D5-BD23-A83F9BA51F67}" presName="header" presStyleLbl="node1" presStyleIdx="0" presStyleCnt="5"/>
      <dgm:spPr/>
    </dgm:pt>
    <dgm:pt modelId="{5193ADD3-165A-41E0-B27D-FC43366548F3}" type="pres">
      <dgm:prSet presAssocID="{9C052C05-1485-49D5-BD23-A83F9BA51F67}" presName="hSp" presStyleCnt="0"/>
      <dgm:spPr/>
    </dgm:pt>
    <dgm:pt modelId="{7E283596-D0BE-4F53-9F44-F689BEF799D0}" type="pres">
      <dgm:prSet presAssocID="{2C97639B-35A4-4068-A7E6-34C71205102E}" presName="vertFlow" presStyleCnt="0"/>
      <dgm:spPr/>
    </dgm:pt>
    <dgm:pt modelId="{778A40D4-BEA1-46F7-818A-855EE8D76587}" type="pres">
      <dgm:prSet presAssocID="{2C97639B-35A4-4068-A7E6-34C71205102E}" presName="header" presStyleLbl="node1" presStyleIdx="1" presStyleCnt="5"/>
      <dgm:spPr/>
    </dgm:pt>
    <dgm:pt modelId="{3A2C3957-487D-45D0-ACC6-7B28FAD1A2FA}" type="pres">
      <dgm:prSet presAssocID="{2C97639B-35A4-4068-A7E6-34C71205102E}" presName="hSp" presStyleCnt="0"/>
      <dgm:spPr/>
    </dgm:pt>
    <dgm:pt modelId="{22DEBB03-A39C-4083-BAA1-6E8F47DC7E09}" type="pres">
      <dgm:prSet presAssocID="{7A9B6459-3051-41D2-BFA4-FE460A23D1D6}" presName="vertFlow" presStyleCnt="0"/>
      <dgm:spPr/>
    </dgm:pt>
    <dgm:pt modelId="{BDB72F73-A325-4078-B5B9-1A51FD669D49}" type="pres">
      <dgm:prSet presAssocID="{7A9B6459-3051-41D2-BFA4-FE460A23D1D6}" presName="header" presStyleLbl="node1" presStyleIdx="2" presStyleCnt="5"/>
      <dgm:spPr/>
    </dgm:pt>
    <dgm:pt modelId="{C17B2738-E01B-4B00-B229-2EFFC4FAEB8D}" type="pres">
      <dgm:prSet presAssocID="{7A9B6459-3051-41D2-BFA4-FE460A23D1D6}" presName="hSp" presStyleCnt="0"/>
      <dgm:spPr/>
    </dgm:pt>
    <dgm:pt modelId="{4908E201-25A1-436F-A9EC-EEDCECA51B59}" type="pres">
      <dgm:prSet presAssocID="{63B8A172-E180-4E6F-9903-E400FF3400FA}" presName="vertFlow" presStyleCnt="0"/>
      <dgm:spPr/>
    </dgm:pt>
    <dgm:pt modelId="{3C7E947B-52A2-480F-8932-47E16947A75F}" type="pres">
      <dgm:prSet presAssocID="{63B8A172-E180-4E6F-9903-E400FF3400FA}" presName="header" presStyleLbl="node1" presStyleIdx="3" presStyleCnt="5"/>
      <dgm:spPr/>
    </dgm:pt>
    <dgm:pt modelId="{82263DBF-27DB-4C60-B13C-3540AE98C653}" type="pres">
      <dgm:prSet presAssocID="{63B8A172-E180-4E6F-9903-E400FF3400FA}" presName="hSp" presStyleCnt="0"/>
      <dgm:spPr/>
    </dgm:pt>
    <dgm:pt modelId="{0332F58F-7C19-40D3-B9E4-86879DFDCBCF}" type="pres">
      <dgm:prSet presAssocID="{D8FE5A84-B803-4611-8C58-B42FD0470100}" presName="vertFlow" presStyleCnt="0"/>
      <dgm:spPr/>
    </dgm:pt>
    <dgm:pt modelId="{9B4413A9-4194-4F1E-BBAF-35335D2CB8EC}" type="pres">
      <dgm:prSet presAssocID="{D8FE5A84-B803-4611-8C58-B42FD0470100}" presName="header" presStyleLbl="node1" presStyleIdx="4" presStyleCnt="5"/>
      <dgm:spPr/>
    </dgm:pt>
  </dgm:ptLst>
  <dgm:cxnLst>
    <dgm:cxn modelId="{C7EB1622-D2F3-4C43-926E-87E90C77D286}" srcId="{72CF3987-40C0-46BA-A055-43CC9F847CD2}" destId="{D8FE5A84-B803-4611-8C58-B42FD0470100}" srcOrd="4" destOrd="0" parTransId="{43A803A1-A8C6-4944-A42A-28397CDB4879}" sibTransId="{96E6B650-F287-4F27-A3B4-9357374F5231}"/>
    <dgm:cxn modelId="{76B7B531-E9EF-4524-A1E0-98D2A3BB8102}" type="presOf" srcId="{D8FE5A84-B803-4611-8C58-B42FD0470100}" destId="{9B4413A9-4194-4F1E-BBAF-35335D2CB8EC}" srcOrd="0" destOrd="0" presId="urn:microsoft.com/office/officeart/2005/8/layout/lProcess1"/>
    <dgm:cxn modelId="{A668CA4F-17DC-417A-82A2-908D81542015}" type="presOf" srcId="{9C052C05-1485-49D5-BD23-A83F9BA51F67}" destId="{9FB281A4-9F6A-44CF-AA70-0CD42D42691D}" srcOrd="0" destOrd="0" presId="urn:microsoft.com/office/officeart/2005/8/layout/lProcess1"/>
    <dgm:cxn modelId="{E13C4279-CB13-41F3-ABD0-2E843FCD027E}" srcId="{72CF3987-40C0-46BA-A055-43CC9F847CD2}" destId="{2C97639B-35A4-4068-A7E6-34C71205102E}" srcOrd="1" destOrd="0" parTransId="{2907F306-8A83-4A11-B8B3-062678DF7CD9}" sibTransId="{9336B072-0F15-4E87-A8FF-DB9FAACBB26B}"/>
    <dgm:cxn modelId="{4D6EC07B-1149-4CC4-9077-CA39D964F3B0}" srcId="{72CF3987-40C0-46BA-A055-43CC9F847CD2}" destId="{7A9B6459-3051-41D2-BFA4-FE460A23D1D6}" srcOrd="2" destOrd="0" parTransId="{DB8B31A8-8115-4792-97AD-BBFEED870BB8}" sibTransId="{484C0DEA-DA86-4854-9360-8992E327CD5C}"/>
    <dgm:cxn modelId="{413BDA7C-17AC-463B-BE68-A235468539D6}" type="presOf" srcId="{7A9B6459-3051-41D2-BFA4-FE460A23D1D6}" destId="{BDB72F73-A325-4078-B5B9-1A51FD669D49}" srcOrd="0" destOrd="0" presId="urn:microsoft.com/office/officeart/2005/8/layout/lProcess1"/>
    <dgm:cxn modelId="{1809D9A4-7402-43D0-85A8-2ADBF73E277B}" type="presOf" srcId="{2C97639B-35A4-4068-A7E6-34C71205102E}" destId="{778A40D4-BEA1-46F7-818A-855EE8D76587}" srcOrd="0" destOrd="0" presId="urn:microsoft.com/office/officeart/2005/8/layout/lProcess1"/>
    <dgm:cxn modelId="{FC5E05BD-EB36-4E51-91F2-C3444F1205CB}" srcId="{72CF3987-40C0-46BA-A055-43CC9F847CD2}" destId="{63B8A172-E180-4E6F-9903-E400FF3400FA}" srcOrd="3" destOrd="0" parTransId="{7AD9B405-EF08-4866-A1EB-502AD6A9260B}" sibTransId="{88878DB4-DB32-4827-ADF2-665F9F7F95B3}"/>
    <dgm:cxn modelId="{4104D2BD-8DC3-4E55-90BA-366F34389A44}" type="presOf" srcId="{63B8A172-E180-4E6F-9903-E400FF3400FA}" destId="{3C7E947B-52A2-480F-8932-47E16947A75F}" srcOrd="0" destOrd="0" presId="urn:microsoft.com/office/officeart/2005/8/layout/lProcess1"/>
    <dgm:cxn modelId="{D531E3D5-2282-4D94-9038-BCBF0AF62629}" srcId="{72CF3987-40C0-46BA-A055-43CC9F847CD2}" destId="{9C052C05-1485-49D5-BD23-A83F9BA51F67}" srcOrd="0" destOrd="0" parTransId="{2EB00189-E537-434E-9719-A239402F0DD9}" sibTransId="{E9DBBC69-D737-4C05-810A-CF6BDDF484C5}"/>
    <dgm:cxn modelId="{C0273FEE-3A8F-44E3-98F3-F85A94C18BA2}" type="presOf" srcId="{72CF3987-40C0-46BA-A055-43CC9F847CD2}" destId="{EDE77A07-961D-4AC9-B5BD-0EA887B4F622}" srcOrd="0" destOrd="0" presId="urn:microsoft.com/office/officeart/2005/8/layout/lProcess1"/>
    <dgm:cxn modelId="{A0678F3C-7A3D-48F3-8EFF-8C8A9C3877F0}" type="presParOf" srcId="{EDE77A07-961D-4AC9-B5BD-0EA887B4F622}" destId="{BAE8EC45-EA09-44D1-ACBD-D7DB935954A9}" srcOrd="0" destOrd="0" presId="urn:microsoft.com/office/officeart/2005/8/layout/lProcess1"/>
    <dgm:cxn modelId="{D370ECEE-88CB-4915-B143-7B2F6106C657}" type="presParOf" srcId="{BAE8EC45-EA09-44D1-ACBD-D7DB935954A9}" destId="{9FB281A4-9F6A-44CF-AA70-0CD42D42691D}" srcOrd="0" destOrd="0" presId="urn:microsoft.com/office/officeart/2005/8/layout/lProcess1"/>
    <dgm:cxn modelId="{7202DA5C-5724-4D25-87FA-4F795A3D827B}" type="presParOf" srcId="{EDE77A07-961D-4AC9-B5BD-0EA887B4F622}" destId="{5193ADD3-165A-41E0-B27D-FC43366548F3}" srcOrd="1" destOrd="0" presId="urn:microsoft.com/office/officeart/2005/8/layout/lProcess1"/>
    <dgm:cxn modelId="{D79F3E85-1CC8-4C50-9B87-DEFC0A4B2825}" type="presParOf" srcId="{EDE77A07-961D-4AC9-B5BD-0EA887B4F622}" destId="{7E283596-D0BE-4F53-9F44-F689BEF799D0}" srcOrd="2" destOrd="0" presId="urn:microsoft.com/office/officeart/2005/8/layout/lProcess1"/>
    <dgm:cxn modelId="{487A1953-A2D4-4660-AD32-1C0120EF2AE0}" type="presParOf" srcId="{7E283596-D0BE-4F53-9F44-F689BEF799D0}" destId="{778A40D4-BEA1-46F7-818A-855EE8D76587}" srcOrd="0" destOrd="0" presId="urn:microsoft.com/office/officeart/2005/8/layout/lProcess1"/>
    <dgm:cxn modelId="{121537F1-0CAA-4E3C-897D-0663C1D153BA}" type="presParOf" srcId="{EDE77A07-961D-4AC9-B5BD-0EA887B4F622}" destId="{3A2C3957-487D-45D0-ACC6-7B28FAD1A2FA}" srcOrd="3" destOrd="0" presId="urn:microsoft.com/office/officeart/2005/8/layout/lProcess1"/>
    <dgm:cxn modelId="{11C3A2D0-0C01-4961-9BFE-78655FC850F0}" type="presParOf" srcId="{EDE77A07-961D-4AC9-B5BD-0EA887B4F622}" destId="{22DEBB03-A39C-4083-BAA1-6E8F47DC7E09}" srcOrd="4" destOrd="0" presId="urn:microsoft.com/office/officeart/2005/8/layout/lProcess1"/>
    <dgm:cxn modelId="{42F768B3-D4E5-473A-BB72-93C1E4C9834C}" type="presParOf" srcId="{22DEBB03-A39C-4083-BAA1-6E8F47DC7E09}" destId="{BDB72F73-A325-4078-B5B9-1A51FD669D49}" srcOrd="0" destOrd="0" presId="urn:microsoft.com/office/officeart/2005/8/layout/lProcess1"/>
    <dgm:cxn modelId="{AE47DDBC-D22A-47BB-A251-FFF7ADDB9659}" type="presParOf" srcId="{EDE77A07-961D-4AC9-B5BD-0EA887B4F622}" destId="{C17B2738-E01B-4B00-B229-2EFFC4FAEB8D}" srcOrd="5" destOrd="0" presId="urn:microsoft.com/office/officeart/2005/8/layout/lProcess1"/>
    <dgm:cxn modelId="{ADB8B62F-AFB0-4AC2-85CC-BBCC5CC99C5B}" type="presParOf" srcId="{EDE77A07-961D-4AC9-B5BD-0EA887B4F622}" destId="{4908E201-25A1-436F-A9EC-EEDCECA51B59}" srcOrd="6" destOrd="0" presId="urn:microsoft.com/office/officeart/2005/8/layout/lProcess1"/>
    <dgm:cxn modelId="{7E4400FA-0A6E-400D-876D-8BE1750521A1}" type="presParOf" srcId="{4908E201-25A1-436F-A9EC-EEDCECA51B59}" destId="{3C7E947B-52A2-480F-8932-47E16947A75F}" srcOrd="0" destOrd="0" presId="urn:microsoft.com/office/officeart/2005/8/layout/lProcess1"/>
    <dgm:cxn modelId="{6DB09052-4BEC-414C-ABC3-D736CED4CF52}" type="presParOf" srcId="{EDE77A07-961D-4AC9-B5BD-0EA887B4F622}" destId="{82263DBF-27DB-4C60-B13C-3540AE98C653}" srcOrd="7" destOrd="0" presId="urn:microsoft.com/office/officeart/2005/8/layout/lProcess1"/>
    <dgm:cxn modelId="{B400A9BC-3E90-4E8E-BA29-DFA7BBF43E02}" type="presParOf" srcId="{EDE77A07-961D-4AC9-B5BD-0EA887B4F622}" destId="{0332F58F-7C19-40D3-B9E4-86879DFDCBCF}" srcOrd="8" destOrd="0" presId="urn:microsoft.com/office/officeart/2005/8/layout/lProcess1"/>
    <dgm:cxn modelId="{622EEE30-752B-4E6F-B55B-47AA9A01DB60}" type="presParOf" srcId="{0332F58F-7C19-40D3-B9E4-86879DFDCBCF}" destId="{9B4413A9-4194-4F1E-BBAF-35335D2CB8EC}"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2DA711-263F-4858-8B8E-FB563655FEC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L"/>
        </a:p>
      </dgm:t>
    </dgm:pt>
    <dgm:pt modelId="{A660AB82-AD3B-4E3C-A672-AC0C31DDEC39}">
      <dgm:prSet phldrT="[Texto]" custT="1"/>
      <dgm:spPr/>
      <dgm:t>
        <a:bodyPr/>
        <a:lstStyle/>
        <a:p>
          <a:pPr algn="ctr"/>
          <a:r>
            <a:rPr lang="es-CL" sz="1050" dirty="0"/>
            <a:t>PAGADOR GENERA NOMINA </a:t>
          </a:r>
        </a:p>
      </dgm:t>
    </dgm:pt>
    <dgm:pt modelId="{69EF5284-9AD3-418A-9885-7C3B88543251}" type="parTrans" cxnId="{5141F0FC-E58A-44D2-811F-E4E740722368}">
      <dgm:prSet/>
      <dgm:spPr/>
      <dgm:t>
        <a:bodyPr/>
        <a:lstStyle/>
        <a:p>
          <a:endParaRPr lang="es-CL"/>
        </a:p>
      </dgm:t>
    </dgm:pt>
    <dgm:pt modelId="{E9A4C811-D34A-48D4-9BDC-7B65A9BC456B}" type="sibTrans" cxnId="{5141F0FC-E58A-44D2-811F-E4E740722368}">
      <dgm:prSet/>
      <dgm:spPr/>
      <dgm:t>
        <a:bodyPr/>
        <a:lstStyle/>
        <a:p>
          <a:endParaRPr lang="es-CL"/>
        </a:p>
      </dgm:t>
    </dgm:pt>
    <dgm:pt modelId="{3164DB71-C4FE-4639-8AE1-2077D5C47BCA}">
      <dgm:prSet phldrT="[Texto]" custT="1"/>
      <dgm:spPr/>
      <dgm:t>
        <a:bodyPr/>
        <a:lstStyle/>
        <a:p>
          <a:r>
            <a:rPr lang="es-CL" sz="1050" dirty="0"/>
            <a:t>PROVEEDOR APRUEBA PROPUESTA</a:t>
          </a:r>
        </a:p>
      </dgm:t>
    </dgm:pt>
    <dgm:pt modelId="{4868EFA4-ACA8-42C1-86E8-4AE313213341}" type="parTrans" cxnId="{54B6A79F-DB33-4ECF-AF90-CA1833E830AC}">
      <dgm:prSet/>
      <dgm:spPr/>
      <dgm:t>
        <a:bodyPr/>
        <a:lstStyle/>
        <a:p>
          <a:endParaRPr lang="es-CL"/>
        </a:p>
      </dgm:t>
    </dgm:pt>
    <dgm:pt modelId="{E1537889-16FF-41AD-A285-6B138B5AA9E5}" type="sibTrans" cxnId="{54B6A79F-DB33-4ECF-AF90-CA1833E830AC}">
      <dgm:prSet/>
      <dgm:spPr/>
      <dgm:t>
        <a:bodyPr/>
        <a:lstStyle/>
        <a:p>
          <a:endParaRPr lang="es-CL"/>
        </a:p>
      </dgm:t>
    </dgm:pt>
    <dgm:pt modelId="{AD5972C1-2638-4594-B6D1-EFF96F81C178}">
      <dgm:prSet phldrT="[Texto]" custT="1"/>
      <dgm:spPr/>
      <dgm:t>
        <a:bodyPr/>
        <a:lstStyle/>
        <a:p>
          <a:r>
            <a:rPr lang="es-CL" sz="1050" dirty="0"/>
            <a:t>PORVEEDOR CEDE FACTURA  A FINTERRA</a:t>
          </a:r>
        </a:p>
      </dgm:t>
    </dgm:pt>
    <dgm:pt modelId="{5290A5FD-4AD9-4732-AD4E-6044E1C426E8}" type="parTrans" cxnId="{3A3590A1-90B6-4011-9F59-0489B1F0170B}">
      <dgm:prSet/>
      <dgm:spPr/>
      <dgm:t>
        <a:bodyPr/>
        <a:lstStyle/>
        <a:p>
          <a:endParaRPr lang="es-CL"/>
        </a:p>
      </dgm:t>
    </dgm:pt>
    <dgm:pt modelId="{1432548F-417A-49D5-A59E-2F0286CE0817}" type="sibTrans" cxnId="{3A3590A1-90B6-4011-9F59-0489B1F0170B}">
      <dgm:prSet/>
      <dgm:spPr/>
      <dgm:t>
        <a:bodyPr/>
        <a:lstStyle/>
        <a:p>
          <a:endParaRPr lang="es-CL"/>
        </a:p>
      </dgm:t>
    </dgm:pt>
    <dgm:pt modelId="{B002E87F-D5EA-44DC-9647-B74DA818F044}">
      <dgm:prSet custT="1"/>
      <dgm:spPr/>
      <dgm:t>
        <a:bodyPr/>
        <a:lstStyle/>
        <a:p>
          <a:r>
            <a:rPr lang="es-CL" sz="1050" dirty="0"/>
            <a:t>FINTERRA PAGA AL PORVEEDOR</a:t>
          </a:r>
        </a:p>
      </dgm:t>
    </dgm:pt>
    <dgm:pt modelId="{6A03DC51-7ED3-439A-8F0D-424BD2A40300}" type="parTrans" cxnId="{D6523FFA-C6D3-45DB-BF9C-CA2200D0164D}">
      <dgm:prSet/>
      <dgm:spPr/>
      <dgm:t>
        <a:bodyPr/>
        <a:lstStyle/>
        <a:p>
          <a:endParaRPr lang="es-CL"/>
        </a:p>
      </dgm:t>
    </dgm:pt>
    <dgm:pt modelId="{822D724F-EF4C-49D9-8797-D30E60F186D9}" type="sibTrans" cxnId="{D6523FFA-C6D3-45DB-BF9C-CA2200D0164D}">
      <dgm:prSet/>
      <dgm:spPr/>
      <dgm:t>
        <a:bodyPr/>
        <a:lstStyle/>
        <a:p>
          <a:endParaRPr lang="es-CL"/>
        </a:p>
      </dgm:t>
    </dgm:pt>
    <dgm:pt modelId="{6D5A0481-5F3E-40C2-B119-D9C37305B8A0}">
      <dgm:prSet custT="1"/>
      <dgm:spPr/>
      <dgm:t>
        <a:bodyPr/>
        <a:lstStyle/>
        <a:p>
          <a:r>
            <a:rPr lang="es-CL" sz="1050" dirty="0"/>
            <a:t>FINTERRA INFORMA</a:t>
          </a:r>
        </a:p>
        <a:p>
          <a:r>
            <a:rPr lang="es-CL" sz="1050" dirty="0"/>
            <a:t>CESIONES A PAGADOR</a:t>
          </a:r>
        </a:p>
      </dgm:t>
    </dgm:pt>
    <dgm:pt modelId="{4BDB5EA4-47DC-4894-9165-AEB34DDE941E}" type="parTrans" cxnId="{E5423527-C9A5-42CD-94D0-7FC944F84F3D}">
      <dgm:prSet/>
      <dgm:spPr/>
      <dgm:t>
        <a:bodyPr/>
        <a:lstStyle/>
        <a:p>
          <a:endParaRPr lang="es-CL"/>
        </a:p>
      </dgm:t>
    </dgm:pt>
    <dgm:pt modelId="{7095EFA1-6462-4589-8C51-B318E43E3D1A}" type="sibTrans" cxnId="{E5423527-C9A5-42CD-94D0-7FC944F84F3D}">
      <dgm:prSet/>
      <dgm:spPr/>
      <dgm:t>
        <a:bodyPr/>
        <a:lstStyle/>
        <a:p>
          <a:endParaRPr lang="es-CL"/>
        </a:p>
      </dgm:t>
    </dgm:pt>
    <dgm:pt modelId="{F886B3BE-01E8-4CE5-BD4D-2AAC2B876F4F}">
      <dgm:prSet custT="1"/>
      <dgm:spPr/>
      <dgm:t>
        <a:bodyPr/>
        <a:lstStyle/>
        <a:p>
          <a:r>
            <a:rPr lang="es-CL" sz="1050" dirty="0"/>
            <a:t>PAGADOR  PAGA A FINTERRA</a:t>
          </a:r>
        </a:p>
      </dgm:t>
    </dgm:pt>
    <dgm:pt modelId="{DC48A10B-6F33-4992-B832-C84D9B403DA8}" type="parTrans" cxnId="{6660C48B-B6C4-4EB7-B030-153C66E20C93}">
      <dgm:prSet/>
      <dgm:spPr/>
      <dgm:t>
        <a:bodyPr/>
        <a:lstStyle/>
        <a:p>
          <a:endParaRPr lang="es-CL"/>
        </a:p>
      </dgm:t>
    </dgm:pt>
    <dgm:pt modelId="{52944047-9F6A-4CAC-9474-B3C8EE46D556}" type="sibTrans" cxnId="{6660C48B-B6C4-4EB7-B030-153C66E20C93}">
      <dgm:prSet/>
      <dgm:spPr/>
      <dgm:t>
        <a:bodyPr/>
        <a:lstStyle/>
        <a:p>
          <a:endParaRPr lang="es-CL"/>
        </a:p>
      </dgm:t>
    </dgm:pt>
    <dgm:pt modelId="{7EC10A57-EAA2-4D2F-B988-4920207A2D39}">
      <dgm:prSet phldrT="[Texto]" custT="1"/>
      <dgm:spPr/>
      <dgm:t>
        <a:bodyPr/>
        <a:lstStyle/>
        <a:p>
          <a:r>
            <a:rPr lang="es-CL" sz="1050" dirty="0"/>
            <a:t>FINTERRA DESPACHA PROPUESTAS</a:t>
          </a:r>
        </a:p>
      </dgm:t>
    </dgm:pt>
    <dgm:pt modelId="{1C6DB386-E439-4AE8-9CFC-F0559CE6F3D4}" type="parTrans" cxnId="{9F399AFB-C6DF-475E-A65F-FA460950B591}">
      <dgm:prSet/>
      <dgm:spPr/>
      <dgm:t>
        <a:bodyPr/>
        <a:lstStyle/>
        <a:p>
          <a:endParaRPr lang="es-CL"/>
        </a:p>
      </dgm:t>
    </dgm:pt>
    <dgm:pt modelId="{DEF92823-131D-48EC-9168-5398DCFFC0E0}" type="sibTrans" cxnId="{9F399AFB-C6DF-475E-A65F-FA460950B591}">
      <dgm:prSet/>
      <dgm:spPr/>
      <dgm:t>
        <a:bodyPr/>
        <a:lstStyle/>
        <a:p>
          <a:endParaRPr lang="es-CL"/>
        </a:p>
      </dgm:t>
    </dgm:pt>
    <dgm:pt modelId="{2A2787D2-F73E-48B3-BECF-AE392CEF232D}" type="pres">
      <dgm:prSet presAssocID="{862DA711-263F-4858-8B8E-FB563655FEC8}" presName="rootnode" presStyleCnt="0">
        <dgm:presLayoutVars>
          <dgm:chMax/>
          <dgm:chPref/>
          <dgm:dir/>
          <dgm:animLvl val="lvl"/>
        </dgm:presLayoutVars>
      </dgm:prSet>
      <dgm:spPr/>
    </dgm:pt>
    <dgm:pt modelId="{C81749E6-7102-4DDA-9E6E-B6E089C9A68D}" type="pres">
      <dgm:prSet presAssocID="{A660AB82-AD3B-4E3C-A672-AC0C31DDEC39}" presName="composite" presStyleCnt="0"/>
      <dgm:spPr/>
    </dgm:pt>
    <dgm:pt modelId="{F5523FF4-E942-479B-9695-7C969A9348D9}" type="pres">
      <dgm:prSet presAssocID="{A660AB82-AD3B-4E3C-A672-AC0C31DDEC39}" presName="bentUpArrow1" presStyleLbl="alignImgPlace1" presStyleIdx="0" presStyleCnt="6"/>
      <dgm:spPr/>
    </dgm:pt>
    <dgm:pt modelId="{C8A8A12B-A8F3-4765-A267-3845C36B70DC}" type="pres">
      <dgm:prSet presAssocID="{A660AB82-AD3B-4E3C-A672-AC0C31DDEC39}" presName="ParentText" presStyleLbl="node1" presStyleIdx="0" presStyleCnt="7">
        <dgm:presLayoutVars>
          <dgm:chMax val="1"/>
          <dgm:chPref val="1"/>
          <dgm:bulletEnabled val="1"/>
        </dgm:presLayoutVars>
      </dgm:prSet>
      <dgm:spPr/>
    </dgm:pt>
    <dgm:pt modelId="{A23827D5-FE2B-4930-9425-A6B60D22C530}" type="pres">
      <dgm:prSet presAssocID="{A660AB82-AD3B-4E3C-A672-AC0C31DDEC39}" presName="ChildText" presStyleLbl="revTx" presStyleIdx="0" presStyleCnt="6">
        <dgm:presLayoutVars>
          <dgm:chMax val="0"/>
          <dgm:chPref val="0"/>
          <dgm:bulletEnabled val="1"/>
        </dgm:presLayoutVars>
      </dgm:prSet>
      <dgm:spPr/>
    </dgm:pt>
    <dgm:pt modelId="{DE436C8A-72E8-4987-816D-365E8C0168C1}" type="pres">
      <dgm:prSet presAssocID="{E9A4C811-D34A-48D4-9BDC-7B65A9BC456B}" presName="sibTrans" presStyleCnt="0"/>
      <dgm:spPr/>
    </dgm:pt>
    <dgm:pt modelId="{74EB3505-9CDA-456D-B76E-20D36AE9E0BF}" type="pres">
      <dgm:prSet presAssocID="{7EC10A57-EAA2-4D2F-B988-4920207A2D39}" presName="composite" presStyleCnt="0"/>
      <dgm:spPr/>
    </dgm:pt>
    <dgm:pt modelId="{75292278-3518-4AA3-A8BC-E3C422127665}" type="pres">
      <dgm:prSet presAssocID="{7EC10A57-EAA2-4D2F-B988-4920207A2D39}" presName="bentUpArrow1" presStyleLbl="alignImgPlace1" presStyleIdx="1" presStyleCnt="6"/>
      <dgm:spPr/>
    </dgm:pt>
    <dgm:pt modelId="{09186B5C-6072-425E-A038-864E9034F1D8}" type="pres">
      <dgm:prSet presAssocID="{7EC10A57-EAA2-4D2F-B988-4920207A2D39}" presName="ParentText" presStyleLbl="node1" presStyleIdx="1" presStyleCnt="7" custScaleX="154094">
        <dgm:presLayoutVars>
          <dgm:chMax val="1"/>
          <dgm:chPref val="1"/>
          <dgm:bulletEnabled val="1"/>
        </dgm:presLayoutVars>
      </dgm:prSet>
      <dgm:spPr/>
    </dgm:pt>
    <dgm:pt modelId="{83376BCA-DF27-46B6-BC32-6A32F7258ECC}" type="pres">
      <dgm:prSet presAssocID="{7EC10A57-EAA2-4D2F-B988-4920207A2D39}" presName="ChildText" presStyleLbl="revTx" presStyleIdx="1" presStyleCnt="6">
        <dgm:presLayoutVars>
          <dgm:chMax val="0"/>
          <dgm:chPref val="0"/>
          <dgm:bulletEnabled val="1"/>
        </dgm:presLayoutVars>
      </dgm:prSet>
      <dgm:spPr/>
    </dgm:pt>
    <dgm:pt modelId="{9444CD00-F992-4E57-8062-7316FB29CFEC}" type="pres">
      <dgm:prSet presAssocID="{DEF92823-131D-48EC-9168-5398DCFFC0E0}" presName="sibTrans" presStyleCnt="0"/>
      <dgm:spPr/>
    </dgm:pt>
    <dgm:pt modelId="{B3B12EF7-835A-4530-AD7E-687450AFBA50}" type="pres">
      <dgm:prSet presAssocID="{3164DB71-C4FE-4639-8AE1-2077D5C47BCA}" presName="composite" presStyleCnt="0"/>
      <dgm:spPr/>
    </dgm:pt>
    <dgm:pt modelId="{E73813B7-F127-4136-B1AB-E9F4E0C8D162}" type="pres">
      <dgm:prSet presAssocID="{3164DB71-C4FE-4639-8AE1-2077D5C47BCA}" presName="bentUpArrow1" presStyleLbl="alignImgPlace1" presStyleIdx="2" presStyleCnt="6"/>
      <dgm:spPr/>
    </dgm:pt>
    <dgm:pt modelId="{EA0827BA-7EE5-44E7-A387-F0657F1756FE}" type="pres">
      <dgm:prSet presAssocID="{3164DB71-C4FE-4639-8AE1-2077D5C47BCA}" presName="ParentText" presStyleLbl="node1" presStyleIdx="2" presStyleCnt="7" custScaleX="164576">
        <dgm:presLayoutVars>
          <dgm:chMax val="1"/>
          <dgm:chPref val="1"/>
          <dgm:bulletEnabled val="1"/>
        </dgm:presLayoutVars>
      </dgm:prSet>
      <dgm:spPr/>
    </dgm:pt>
    <dgm:pt modelId="{08702853-6D4A-42CD-89E3-F2614C6795FA}" type="pres">
      <dgm:prSet presAssocID="{3164DB71-C4FE-4639-8AE1-2077D5C47BCA}" presName="ChildText" presStyleLbl="revTx" presStyleIdx="2" presStyleCnt="6">
        <dgm:presLayoutVars>
          <dgm:chMax val="0"/>
          <dgm:chPref val="0"/>
          <dgm:bulletEnabled val="1"/>
        </dgm:presLayoutVars>
      </dgm:prSet>
      <dgm:spPr/>
    </dgm:pt>
    <dgm:pt modelId="{E0E01ACC-88E3-4CBB-AE6E-E313C3497015}" type="pres">
      <dgm:prSet presAssocID="{E1537889-16FF-41AD-A285-6B138B5AA9E5}" presName="sibTrans" presStyleCnt="0"/>
      <dgm:spPr/>
    </dgm:pt>
    <dgm:pt modelId="{20C23A1D-FA9D-4487-9E4C-C8D7DF27CC78}" type="pres">
      <dgm:prSet presAssocID="{AD5972C1-2638-4594-B6D1-EFF96F81C178}" presName="composite" presStyleCnt="0"/>
      <dgm:spPr/>
    </dgm:pt>
    <dgm:pt modelId="{823E49D6-801A-4DB3-ADEA-9F8264CA3047}" type="pres">
      <dgm:prSet presAssocID="{AD5972C1-2638-4594-B6D1-EFF96F81C178}" presName="bentUpArrow1" presStyleLbl="alignImgPlace1" presStyleIdx="3" presStyleCnt="6"/>
      <dgm:spPr/>
    </dgm:pt>
    <dgm:pt modelId="{EBEFB6CE-917F-40A6-A739-8DC8F001DE1A}" type="pres">
      <dgm:prSet presAssocID="{AD5972C1-2638-4594-B6D1-EFF96F81C178}" presName="ParentText" presStyleLbl="node1" presStyleIdx="3" presStyleCnt="7" custScaleX="125938">
        <dgm:presLayoutVars>
          <dgm:chMax val="1"/>
          <dgm:chPref val="1"/>
          <dgm:bulletEnabled val="1"/>
        </dgm:presLayoutVars>
      </dgm:prSet>
      <dgm:spPr/>
    </dgm:pt>
    <dgm:pt modelId="{E6A4CE60-3F35-41FD-8803-911493462087}" type="pres">
      <dgm:prSet presAssocID="{AD5972C1-2638-4594-B6D1-EFF96F81C178}" presName="ChildText" presStyleLbl="revTx" presStyleIdx="3" presStyleCnt="6">
        <dgm:presLayoutVars>
          <dgm:chMax val="0"/>
          <dgm:chPref val="0"/>
          <dgm:bulletEnabled val="1"/>
        </dgm:presLayoutVars>
      </dgm:prSet>
      <dgm:spPr/>
    </dgm:pt>
    <dgm:pt modelId="{CD5A95F6-E61D-4608-AAC3-4E314741CDED}" type="pres">
      <dgm:prSet presAssocID="{1432548F-417A-49D5-A59E-2F0286CE0817}" presName="sibTrans" presStyleCnt="0"/>
      <dgm:spPr/>
    </dgm:pt>
    <dgm:pt modelId="{797E3180-F8FF-46CE-AE50-DD5C665121E1}" type="pres">
      <dgm:prSet presAssocID="{B002E87F-D5EA-44DC-9647-B74DA818F044}" presName="composite" presStyleCnt="0"/>
      <dgm:spPr/>
    </dgm:pt>
    <dgm:pt modelId="{9B1BE5A4-4CCD-41C0-ADFF-16EF32A1A2E7}" type="pres">
      <dgm:prSet presAssocID="{B002E87F-D5EA-44DC-9647-B74DA818F044}" presName="bentUpArrow1" presStyleLbl="alignImgPlace1" presStyleIdx="4" presStyleCnt="6"/>
      <dgm:spPr/>
    </dgm:pt>
    <dgm:pt modelId="{846B12E6-1934-429E-A335-66389F76A567}" type="pres">
      <dgm:prSet presAssocID="{B002E87F-D5EA-44DC-9647-B74DA818F044}" presName="ParentText" presStyleLbl="node1" presStyleIdx="4" presStyleCnt="7">
        <dgm:presLayoutVars>
          <dgm:chMax val="1"/>
          <dgm:chPref val="1"/>
          <dgm:bulletEnabled val="1"/>
        </dgm:presLayoutVars>
      </dgm:prSet>
      <dgm:spPr/>
    </dgm:pt>
    <dgm:pt modelId="{3DF42312-9814-4F08-8E69-511E3F086178}" type="pres">
      <dgm:prSet presAssocID="{B002E87F-D5EA-44DC-9647-B74DA818F044}" presName="ChildText" presStyleLbl="revTx" presStyleIdx="4" presStyleCnt="6">
        <dgm:presLayoutVars>
          <dgm:chMax val="0"/>
          <dgm:chPref val="0"/>
          <dgm:bulletEnabled val="1"/>
        </dgm:presLayoutVars>
      </dgm:prSet>
      <dgm:spPr/>
    </dgm:pt>
    <dgm:pt modelId="{8F9D83C4-F9E7-4E85-8EF0-8A2F70BCB577}" type="pres">
      <dgm:prSet presAssocID="{822D724F-EF4C-49D9-8797-D30E60F186D9}" presName="sibTrans" presStyleCnt="0"/>
      <dgm:spPr/>
    </dgm:pt>
    <dgm:pt modelId="{5796DAB8-C2F9-4B03-9FEB-C131AF23EC24}" type="pres">
      <dgm:prSet presAssocID="{6D5A0481-5F3E-40C2-B119-D9C37305B8A0}" presName="composite" presStyleCnt="0"/>
      <dgm:spPr/>
    </dgm:pt>
    <dgm:pt modelId="{80278AED-8C7A-41D9-8ABA-F2DCB23624E9}" type="pres">
      <dgm:prSet presAssocID="{6D5A0481-5F3E-40C2-B119-D9C37305B8A0}" presName="bentUpArrow1" presStyleLbl="alignImgPlace1" presStyleIdx="5" presStyleCnt="6"/>
      <dgm:spPr/>
    </dgm:pt>
    <dgm:pt modelId="{453145F9-7C7D-40E5-8BA2-2D0CB4903E23}" type="pres">
      <dgm:prSet presAssocID="{6D5A0481-5F3E-40C2-B119-D9C37305B8A0}" presName="ParentText" presStyleLbl="node1" presStyleIdx="5" presStyleCnt="7">
        <dgm:presLayoutVars>
          <dgm:chMax val="1"/>
          <dgm:chPref val="1"/>
          <dgm:bulletEnabled val="1"/>
        </dgm:presLayoutVars>
      </dgm:prSet>
      <dgm:spPr/>
    </dgm:pt>
    <dgm:pt modelId="{5C5120C9-EE81-4D74-8BB8-F0CFEC427156}" type="pres">
      <dgm:prSet presAssocID="{6D5A0481-5F3E-40C2-B119-D9C37305B8A0}" presName="ChildText" presStyleLbl="revTx" presStyleIdx="5" presStyleCnt="6">
        <dgm:presLayoutVars>
          <dgm:chMax val="0"/>
          <dgm:chPref val="0"/>
          <dgm:bulletEnabled val="1"/>
        </dgm:presLayoutVars>
      </dgm:prSet>
      <dgm:spPr/>
    </dgm:pt>
    <dgm:pt modelId="{AA9DF908-7682-48B6-8978-01DAB9930EDE}" type="pres">
      <dgm:prSet presAssocID="{7095EFA1-6462-4589-8C51-B318E43E3D1A}" presName="sibTrans" presStyleCnt="0"/>
      <dgm:spPr/>
    </dgm:pt>
    <dgm:pt modelId="{BADD1E3B-ED83-44B2-93B6-F74A41D4F815}" type="pres">
      <dgm:prSet presAssocID="{F886B3BE-01E8-4CE5-BD4D-2AAC2B876F4F}" presName="composite" presStyleCnt="0"/>
      <dgm:spPr/>
    </dgm:pt>
    <dgm:pt modelId="{46D73790-4E3A-4401-9B8F-4E72110D567C}" type="pres">
      <dgm:prSet presAssocID="{F886B3BE-01E8-4CE5-BD4D-2AAC2B876F4F}" presName="ParentText" presStyleLbl="node1" presStyleIdx="6" presStyleCnt="7">
        <dgm:presLayoutVars>
          <dgm:chMax val="1"/>
          <dgm:chPref val="1"/>
          <dgm:bulletEnabled val="1"/>
        </dgm:presLayoutVars>
      </dgm:prSet>
      <dgm:spPr/>
    </dgm:pt>
  </dgm:ptLst>
  <dgm:cxnLst>
    <dgm:cxn modelId="{E5423527-C9A5-42CD-94D0-7FC944F84F3D}" srcId="{862DA711-263F-4858-8B8E-FB563655FEC8}" destId="{6D5A0481-5F3E-40C2-B119-D9C37305B8A0}" srcOrd="5" destOrd="0" parTransId="{4BDB5EA4-47DC-4894-9165-AEB34DDE941E}" sibTransId="{7095EFA1-6462-4589-8C51-B318E43E3D1A}"/>
    <dgm:cxn modelId="{9F3DED35-F6BB-45A3-8D4B-FDC768FBF2D2}" type="presOf" srcId="{3164DB71-C4FE-4639-8AE1-2077D5C47BCA}" destId="{EA0827BA-7EE5-44E7-A387-F0657F1756FE}" srcOrd="0" destOrd="0" presId="urn:microsoft.com/office/officeart/2005/8/layout/StepDownProcess"/>
    <dgm:cxn modelId="{CD16E95D-17F7-49C9-B104-9D1CD4B72BE3}" type="presOf" srcId="{AD5972C1-2638-4594-B6D1-EFF96F81C178}" destId="{EBEFB6CE-917F-40A6-A739-8DC8F001DE1A}" srcOrd="0" destOrd="0" presId="urn:microsoft.com/office/officeart/2005/8/layout/StepDownProcess"/>
    <dgm:cxn modelId="{79537F5E-93F0-42C9-BC34-269F32B8AAD7}" type="presOf" srcId="{B002E87F-D5EA-44DC-9647-B74DA818F044}" destId="{846B12E6-1934-429E-A335-66389F76A567}" srcOrd="0" destOrd="0" presId="urn:microsoft.com/office/officeart/2005/8/layout/StepDownProcess"/>
    <dgm:cxn modelId="{6660C48B-B6C4-4EB7-B030-153C66E20C93}" srcId="{862DA711-263F-4858-8B8E-FB563655FEC8}" destId="{F886B3BE-01E8-4CE5-BD4D-2AAC2B876F4F}" srcOrd="6" destOrd="0" parTransId="{DC48A10B-6F33-4992-B832-C84D9B403DA8}" sibTransId="{52944047-9F6A-4CAC-9474-B3C8EE46D556}"/>
    <dgm:cxn modelId="{BDB44D99-B9B5-4B19-8103-F2FC3E9E7340}" type="presOf" srcId="{A660AB82-AD3B-4E3C-A672-AC0C31DDEC39}" destId="{C8A8A12B-A8F3-4765-A267-3845C36B70DC}" srcOrd="0" destOrd="0" presId="urn:microsoft.com/office/officeart/2005/8/layout/StepDownProcess"/>
    <dgm:cxn modelId="{53404A9A-193E-487D-BDB8-639A39D82003}" type="presOf" srcId="{7EC10A57-EAA2-4D2F-B988-4920207A2D39}" destId="{09186B5C-6072-425E-A038-864E9034F1D8}" srcOrd="0" destOrd="0" presId="urn:microsoft.com/office/officeart/2005/8/layout/StepDownProcess"/>
    <dgm:cxn modelId="{54B6A79F-DB33-4ECF-AF90-CA1833E830AC}" srcId="{862DA711-263F-4858-8B8E-FB563655FEC8}" destId="{3164DB71-C4FE-4639-8AE1-2077D5C47BCA}" srcOrd="2" destOrd="0" parTransId="{4868EFA4-ACA8-42C1-86E8-4AE313213341}" sibTransId="{E1537889-16FF-41AD-A285-6B138B5AA9E5}"/>
    <dgm:cxn modelId="{3A3590A1-90B6-4011-9F59-0489B1F0170B}" srcId="{862DA711-263F-4858-8B8E-FB563655FEC8}" destId="{AD5972C1-2638-4594-B6D1-EFF96F81C178}" srcOrd="3" destOrd="0" parTransId="{5290A5FD-4AD9-4732-AD4E-6044E1C426E8}" sibTransId="{1432548F-417A-49D5-A59E-2F0286CE0817}"/>
    <dgm:cxn modelId="{DA7764BD-641A-4A36-96F3-6E489EB7CA17}" type="presOf" srcId="{6D5A0481-5F3E-40C2-B119-D9C37305B8A0}" destId="{453145F9-7C7D-40E5-8BA2-2D0CB4903E23}" srcOrd="0" destOrd="0" presId="urn:microsoft.com/office/officeart/2005/8/layout/StepDownProcess"/>
    <dgm:cxn modelId="{EBEC50E2-C496-4261-93C9-CAE06DCB3E7C}" type="presOf" srcId="{862DA711-263F-4858-8B8E-FB563655FEC8}" destId="{2A2787D2-F73E-48B3-BECF-AE392CEF232D}" srcOrd="0" destOrd="0" presId="urn:microsoft.com/office/officeart/2005/8/layout/StepDownProcess"/>
    <dgm:cxn modelId="{E22DE7EF-4696-42CA-942E-754ED17C0A06}" type="presOf" srcId="{F886B3BE-01E8-4CE5-BD4D-2AAC2B876F4F}" destId="{46D73790-4E3A-4401-9B8F-4E72110D567C}" srcOrd="0" destOrd="0" presId="urn:microsoft.com/office/officeart/2005/8/layout/StepDownProcess"/>
    <dgm:cxn modelId="{D6523FFA-C6D3-45DB-BF9C-CA2200D0164D}" srcId="{862DA711-263F-4858-8B8E-FB563655FEC8}" destId="{B002E87F-D5EA-44DC-9647-B74DA818F044}" srcOrd="4" destOrd="0" parTransId="{6A03DC51-7ED3-439A-8F0D-424BD2A40300}" sibTransId="{822D724F-EF4C-49D9-8797-D30E60F186D9}"/>
    <dgm:cxn modelId="{9F399AFB-C6DF-475E-A65F-FA460950B591}" srcId="{862DA711-263F-4858-8B8E-FB563655FEC8}" destId="{7EC10A57-EAA2-4D2F-B988-4920207A2D39}" srcOrd="1" destOrd="0" parTransId="{1C6DB386-E439-4AE8-9CFC-F0559CE6F3D4}" sibTransId="{DEF92823-131D-48EC-9168-5398DCFFC0E0}"/>
    <dgm:cxn modelId="{5141F0FC-E58A-44D2-811F-E4E740722368}" srcId="{862DA711-263F-4858-8B8E-FB563655FEC8}" destId="{A660AB82-AD3B-4E3C-A672-AC0C31DDEC39}" srcOrd="0" destOrd="0" parTransId="{69EF5284-9AD3-418A-9885-7C3B88543251}" sibTransId="{E9A4C811-D34A-48D4-9BDC-7B65A9BC456B}"/>
    <dgm:cxn modelId="{8CC1587D-F12D-41B5-8D73-838B8372D86F}" type="presParOf" srcId="{2A2787D2-F73E-48B3-BECF-AE392CEF232D}" destId="{C81749E6-7102-4DDA-9E6E-B6E089C9A68D}" srcOrd="0" destOrd="0" presId="urn:microsoft.com/office/officeart/2005/8/layout/StepDownProcess"/>
    <dgm:cxn modelId="{4C2179DA-26D6-4B57-834E-BE8E71D07E1B}" type="presParOf" srcId="{C81749E6-7102-4DDA-9E6E-B6E089C9A68D}" destId="{F5523FF4-E942-479B-9695-7C969A9348D9}" srcOrd="0" destOrd="0" presId="urn:microsoft.com/office/officeart/2005/8/layout/StepDownProcess"/>
    <dgm:cxn modelId="{AF703064-4301-4F3E-818A-9FCEFE4F5C85}" type="presParOf" srcId="{C81749E6-7102-4DDA-9E6E-B6E089C9A68D}" destId="{C8A8A12B-A8F3-4765-A267-3845C36B70DC}" srcOrd="1" destOrd="0" presId="urn:microsoft.com/office/officeart/2005/8/layout/StepDownProcess"/>
    <dgm:cxn modelId="{38910B84-CEBD-4DFE-88CA-7AA679B77DA5}" type="presParOf" srcId="{C81749E6-7102-4DDA-9E6E-B6E089C9A68D}" destId="{A23827D5-FE2B-4930-9425-A6B60D22C530}" srcOrd="2" destOrd="0" presId="urn:microsoft.com/office/officeart/2005/8/layout/StepDownProcess"/>
    <dgm:cxn modelId="{A8667CC3-FB58-4F95-A5FA-7DA3D0C50534}" type="presParOf" srcId="{2A2787D2-F73E-48B3-BECF-AE392CEF232D}" destId="{DE436C8A-72E8-4987-816D-365E8C0168C1}" srcOrd="1" destOrd="0" presId="urn:microsoft.com/office/officeart/2005/8/layout/StepDownProcess"/>
    <dgm:cxn modelId="{1D771F56-1898-490F-A860-1518968FD488}" type="presParOf" srcId="{2A2787D2-F73E-48B3-BECF-AE392CEF232D}" destId="{74EB3505-9CDA-456D-B76E-20D36AE9E0BF}" srcOrd="2" destOrd="0" presId="urn:microsoft.com/office/officeart/2005/8/layout/StepDownProcess"/>
    <dgm:cxn modelId="{F7EE4722-CED2-4770-8FFD-D3124BCD1FCD}" type="presParOf" srcId="{74EB3505-9CDA-456D-B76E-20D36AE9E0BF}" destId="{75292278-3518-4AA3-A8BC-E3C422127665}" srcOrd="0" destOrd="0" presId="urn:microsoft.com/office/officeart/2005/8/layout/StepDownProcess"/>
    <dgm:cxn modelId="{30E7D06A-F665-4333-9187-9C0BE9793B1B}" type="presParOf" srcId="{74EB3505-9CDA-456D-B76E-20D36AE9E0BF}" destId="{09186B5C-6072-425E-A038-864E9034F1D8}" srcOrd="1" destOrd="0" presId="urn:microsoft.com/office/officeart/2005/8/layout/StepDownProcess"/>
    <dgm:cxn modelId="{57DE31AC-9E40-4362-A83B-FC4E78BC766E}" type="presParOf" srcId="{74EB3505-9CDA-456D-B76E-20D36AE9E0BF}" destId="{83376BCA-DF27-46B6-BC32-6A32F7258ECC}" srcOrd="2" destOrd="0" presId="urn:microsoft.com/office/officeart/2005/8/layout/StepDownProcess"/>
    <dgm:cxn modelId="{01E4B472-A134-4067-99BA-38B4BFC3939E}" type="presParOf" srcId="{2A2787D2-F73E-48B3-BECF-AE392CEF232D}" destId="{9444CD00-F992-4E57-8062-7316FB29CFEC}" srcOrd="3" destOrd="0" presId="urn:microsoft.com/office/officeart/2005/8/layout/StepDownProcess"/>
    <dgm:cxn modelId="{E7E3BD83-F6C5-4027-B867-6C5B8023FBD1}" type="presParOf" srcId="{2A2787D2-F73E-48B3-BECF-AE392CEF232D}" destId="{B3B12EF7-835A-4530-AD7E-687450AFBA50}" srcOrd="4" destOrd="0" presId="urn:microsoft.com/office/officeart/2005/8/layout/StepDownProcess"/>
    <dgm:cxn modelId="{BB6ABA38-700F-4502-8AD2-3756781DEC11}" type="presParOf" srcId="{B3B12EF7-835A-4530-AD7E-687450AFBA50}" destId="{E73813B7-F127-4136-B1AB-E9F4E0C8D162}" srcOrd="0" destOrd="0" presId="urn:microsoft.com/office/officeart/2005/8/layout/StepDownProcess"/>
    <dgm:cxn modelId="{462D93DD-C5BD-4D9A-A30A-947A8B9CB041}" type="presParOf" srcId="{B3B12EF7-835A-4530-AD7E-687450AFBA50}" destId="{EA0827BA-7EE5-44E7-A387-F0657F1756FE}" srcOrd="1" destOrd="0" presId="urn:microsoft.com/office/officeart/2005/8/layout/StepDownProcess"/>
    <dgm:cxn modelId="{4C32D644-CA5F-4988-ADFC-499D394677F0}" type="presParOf" srcId="{B3B12EF7-835A-4530-AD7E-687450AFBA50}" destId="{08702853-6D4A-42CD-89E3-F2614C6795FA}" srcOrd="2" destOrd="0" presId="urn:microsoft.com/office/officeart/2005/8/layout/StepDownProcess"/>
    <dgm:cxn modelId="{2DE4C56F-FBE3-47B2-B3BE-3AC690FA5082}" type="presParOf" srcId="{2A2787D2-F73E-48B3-BECF-AE392CEF232D}" destId="{E0E01ACC-88E3-4CBB-AE6E-E313C3497015}" srcOrd="5" destOrd="0" presId="urn:microsoft.com/office/officeart/2005/8/layout/StepDownProcess"/>
    <dgm:cxn modelId="{B1DC486A-821A-48C3-B7AD-ED8A7A4F2E3A}" type="presParOf" srcId="{2A2787D2-F73E-48B3-BECF-AE392CEF232D}" destId="{20C23A1D-FA9D-4487-9E4C-C8D7DF27CC78}" srcOrd="6" destOrd="0" presId="urn:microsoft.com/office/officeart/2005/8/layout/StepDownProcess"/>
    <dgm:cxn modelId="{3362DCE0-3D8D-458A-A24F-5E08A8817C39}" type="presParOf" srcId="{20C23A1D-FA9D-4487-9E4C-C8D7DF27CC78}" destId="{823E49D6-801A-4DB3-ADEA-9F8264CA3047}" srcOrd="0" destOrd="0" presId="urn:microsoft.com/office/officeart/2005/8/layout/StepDownProcess"/>
    <dgm:cxn modelId="{12912359-6B21-4EC9-B3D1-EF5AD4BEA6E3}" type="presParOf" srcId="{20C23A1D-FA9D-4487-9E4C-C8D7DF27CC78}" destId="{EBEFB6CE-917F-40A6-A739-8DC8F001DE1A}" srcOrd="1" destOrd="0" presId="urn:microsoft.com/office/officeart/2005/8/layout/StepDownProcess"/>
    <dgm:cxn modelId="{0A92E881-A8E0-40D6-B7D4-C6017BDE1CA3}" type="presParOf" srcId="{20C23A1D-FA9D-4487-9E4C-C8D7DF27CC78}" destId="{E6A4CE60-3F35-41FD-8803-911493462087}" srcOrd="2" destOrd="0" presId="urn:microsoft.com/office/officeart/2005/8/layout/StepDownProcess"/>
    <dgm:cxn modelId="{EF1E913C-0A54-4DA1-AD43-BDCC0374FFE8}" type="presParOf" srcId="{2A2787D2-F73E-48B3-BECF-AE392CEF232D}" destId="{CD5A95F6-E61D-4608-AAC3-4E314741CDED}" srcOrd="7" destOrd="0" presId="urn:microsoft.com/office/officeart/2005/8/layout/StepDownProcess"/>
    <dgm:cxn modelId="{C025D97B-DBC2-4A65-AF27-94D71181B43F}" type="presParOf" srcId="{2A2787D2-F73E-48B3-BECF-AE392CEF232D}" destId="{797E3180-F8FF-46CE-AE50-DD5C665121E1}" srcOrd="8" destOrd="0" presId="urn:microsoft.com/office/officeart/2005/8/layout/StepDownProcess"/>
    <dgm:cxn modelId="{D9A35B47-2ED0-4DC1-8433-D3A0CE99BEF3}" type="presParOf" srcId="{797E3180-F8FF-46CE-AE50-DD5C665121E1}" destId="{9B1BE5A4-4CCD-41C0-ADFF-16EF32A1A2E7}" srcOrd="0" destOrd="0" presId="urn:microsoft.com/office/officeart/2005/8/layout/StepDownProcess"/>
    <dgm:cxn modelId="{F6344B3F-34A3-40A3-977D-FF91A6A2BEC6}" type="presParOf" srcId="{797E3180-F8FF-46CE-AE50-DD5C665121E1}" destId="{846B12E6-1934-429E-A335-66389F76A567}" srcOrd="1" destOrd="0" presId="urn:microsoft.com/office/officeart/2005/8/layout/StepDownProcess"/>
    <dgm:cxn modelId="{B125018D-A346-4402-92A5-69777374DC52}" type="presParOf" srcId="{797E3180-F8FF-46CE-AE50-DD5C665121E1}" destId="{3DF42312-9814-4F08-8E69-511E3F086178}" srcOrd="2" destOrd="0" presId="urn:microsoft.com/office/officeart/2005/8/layout/StepDownProcess"/>
    <dgm:cxn modelId="{153A8F00-6206-46F7-91C6-BD9E7F37A858}" type="presParOf" srcId="{2A2787D2-F73E-48B3-BECF-AE392CEF232D}" destId="{8F9D83C4-F9E7-4E85-8EF0-8A2F70BCB577}" srcOrd="9" destOrd="0" presId="urn:microsoft.com/office/officeart/2005/8/layout/StepDownProcess"/>
    <dgm:cxn modelId="{E2192A6A-ED2F-48BE-9EAB-2ACBAE615AAE}" type="presParOf" srcId="{2A2787D2-F73E-48B3-BECF-AE392CEF232D}" destId="{5796DAB8-C2F9-4B03-9FEB-C131AF23EC24}" srcOrd="10" destOrd="0" presId="urn:microsoft.com/office/officeart/2005/8/layout/StepDownProcess"/>
    <dgm:cxn modelId="{19D17643-454B-44AD-B427-F56DCBEE1BD3}" type="presParOf" srcId="{5796DAB8-C2F9-4B03-9FEB-C131AF23EC24}" destId="{80278AED-8C7A-41D9-8ABA-F2DCB23624E9}" srcOrd="0" destOrd="0" presId="urn:microsoft.com/office/officeart/2005/8/layout/StepDownProcess"/>
    <dgm:cxn modelId="{E03F702B-8E59-454B-82AA-C7A5A16BCFE4}" type="presParOf" srcId="{5796DAB8-C2F9-4B03-9FEB-C131AF23EC24}" destId="{453145F9-7C7D-40E5-8BA2-2D0CB4903E23}" srcOrd="1" destOrd="0" presId="urn:microsoft.com/office/officeart/2005/8/layout/StepDownProcess"/>
    <dgm:cxn modelId="{6C3826EA-A505-4EA8-B6C1-25B209DF947E}" type="presParOf" srcId="{5796DAB8-C2F9-4B03-9FEB-C131AF23EC24}" destId="{5C5120C9-EE81-4D74-8BB8-F0CFEC427156}" srcOrd="2" destOrd="0" presId="urn:microsoft.com/office/officeart/2005/8/layout/StepDownProcess"/>
    <dgm:cxn modelId="{365BAA6A-4250-4468-91FE-3B394C3A8A2B}" type="presParOf" srcId="{2A2787D2-F73E-48B3-BECF-AE392CEF232D}" destId="{AA9DF908-7682-48B6-8978-01DAB9930EDE}" srcOrd="11" destOrd="0" presId="urn:microsoft.com/office/officeart/2005/8/layout/StepDownProcess"/>
    <dgm:cxn modelId="{31364DC7-50F0-4914-AAA1-9297A4DE6DB3}" type="presParOf" srcId="{2A2787D2-F73E-48B3-BECF-AE392CEF232D}" destId="{BADD1E3B-ED83-44B2-93B6-F74A41D4F815}" srcOrd="12" destOrd="0" presId="urn:microsoft.com/office/officeart/2005/8/layout/StepDownProcess"/>
    <dgm:cxn modelId="{7E304455-0236-4987-8B13-A82E7EF010FB}" type="presParOf" srcId="{BADD1E3B-ED83-44B2-93B6-F74A41D4F815}" destId="{46D73790-4E3A-4401-9B8F-4E72110D567C}"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4037E-0B5F-48B1-9BB4-787CDBDE13B2}">
      <dsp:nvSpPr>
        <dsp:cNvPr id="0" name=""/>
        <dsp:cNvSpPr/>
      </dsp:nvSpPr>
      <dsp:spPr>
        <a:xfrm>
          <a:off x="3520928" y="1473059"/>
          <a:ext cx="1341930" cy="253079"/>
        </a:xfrm>
        <a:custGeom>
          <a:avLst/>
          <a:gdLst/>
          <a:ahLst/>
          <a:cxnLst/>
          <a:rect l="0" t="0" r="0" b="0"/>
          <a:pathLst>
            <a:path>
              <a:moveTo>
                <a:pt x="0" y="0"/>
              </a:moveTo>
              <a:lnTo>
                <a:pt x="0" y="169534"/>
              </a:lnTo>
              <a:lnTo>
                <a:pt x="1341930" y="169534"/>
              </a:lnTo>
              <a:lnTo>
                <a:pt x="1341930" y="253079"/>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BFE7FD-7DC3-4C45-85EF-FC50608091DE}">
      <dsp:nvSpPr>
        <dsp:cNvPr id="0" name=""/>
        <dsp:cNvSpPr/>
      </dsp:nvSpPr>
      <dsp:spPr>
        <a:xfrm>
          <a:off x="3520928" y="1473059"/>
          <a:ext cx="239696" cy="253079"/>
        </a:xfrm>
        <a:custGeom>
          <a:avLst/>
          <a:gdLst/>
          <a:ahLst/>
          <a:cxnLst/>
          <a:rect l="0" t="0" r="0" b="0"/>
          <a:pathLst>
            <a:path>
              <a:moveTo>
                <a:pt x="0" y="0"/>
              </a:moveTo>
              <a:lnTo>
                <a:pt x="0" y="169534"/>
              </a:lnTo>
              <a:lnTo>
                <a:pt x="239696" y="169534"/>
              </a:lnTo>
              <a:lnTo>
                <a:pt x="239696" y="253079"/>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5C465F-5E99-429E-BC3D-398D1413543A}">
      <dsp:nvSpPr>
        <dsp:cNvPr id="0" name=""/>
        <dsp:cNvSpPr/>
      </dsp:nvSpPr>
      <dsp:spPr>
        <a:xfrm>
          <a:off x="2933948" y="628913"/>
          <a:ext cx="586980" cy="271484"/>
        </a:xfrm>
        <a:custGeom>
          <a:avLst/>
          <a:gdLst/>
          <a:ahLst/>
          <a:cxnLst/>
          <a:rect l="0" t="0" r="0" b="0"/>
          <a:pathLst>
            <a:path>
              <a:moveTo>
                <a:pt x="0" y="0"/>
              </a:moveTo>
              <a:lnTo>
                <a:pt x="0" y="187940"/>
              </a:lnTo>
              <a:lnTo>
                <a:pt x="586980" y="187940"/>
              </a:lnTo>
              <a:lnTo>
                <a:pt x="586980" y="27148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A06030E-A867-4818-9DE8-C88D324189D1}">
      <dsp:nvSpPr>
        <dsp:cNvPr id="0" name=""/>
        <dsp:cNvSpPr/>
      </dsp:nvSpPr>
      <dsp:spPr>
        <a:xfrm>
          <a:off x="1556154" y="1463856"/>
          <a:ext cx="1102234" cy="262281"/>
        </a:xfrm>
        <a:custGeom>
          <a:avLst/>
          <a:gdLst/>
          <a:ahLst/>
          <a:cxnLst/>
          <a:rect l="0" t="0" r="0" b="0"/>
          <a:pathLst>
            <a:path>
              <a:moveTo>
                <a:pt x="0" y="0"/>
              </a:moveTo>
              <a:lnTo>
                <a:pt x="0" y="178737"/>
              </a:lnTo>
              <a:lnTo>
                <a:pt x="1102234" y="178737"/>
              </a:lnTo>
              <a:lnTo>
                <a:pt x="1102234" y="262281"/>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FCD89-FD3C-4027-AB4F-F6A3F464DF49}">
      <dsp:nvSpPr>
        <dsp:cNvPr id="0" name=""/>
        <dsp:cNvSpPr/>
      </dsp:nvSpPr>
      <dsp:spPr>
        <a:xfrm>
          <a:off x="1510434" y="1463856"/>
          <a:ext cx="91440" cy="262281"/>
        </a:xfrm>
        <a:custGeom>
          <a:avLst/>
          <a:gdLst/>
          <a:ahLst/>
          <a:cxnLst/>
          <a:rect l="0" t="0" r="0" b="0"/>
          <a:pathLst>
            <a:path>
              <a:moveTo>
                <a:pt x="45720" y="0"/>
              </a:moveTo>
              <a:lnTo>
                <a:pt x="45720" y="262281"/>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F83C74-B80E-4C8F-8909-6A3CB5A3D1DA}">
      <dsp:nvSpPr>
        <dsp:cNvPr id="0" name=""/>
        <dsp:cNvSpPr/>
      </dsp:nvSpPr>
      <dsp:spPr>
        <a:xfrm>
          <a:off x="453919" y="1463856"/>
          <a:ext cx="1102234" cy="262281"/>
        </a:xfrm>
        <a:custGeom>
          <a:avLst/>
          <a:gdLst/>
          <a:ahLst/>
          <a:cxnLst/>
          <a:rect l="0" t="0" r="0" b="0"/>
          <a:pathLst>
            <a:path>
              <a:moveTo>
                <a:pt x="1102234" y="0"/>
              </a:moveTo>
              <a:lnTo>
                <a:pt x="1102234" y="178737"/>
              </a:lnTo>
              <a:lnTo>
                <a:pt x="0" y="178737"/>
              </a:lnTo>
              <a:lnTo>
                <a:pt x="0" y="262281"/>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C70A8-DCD7-482A-B250-0CDEF98B2524}">
      <dsp:nvSpPr>
        <dsp:cNvPr id="0" name=""/>
        <dsp:cNvSpPr/>
      </dsp:nvSpPr>
      <dsp:spPr>
        <a:xfrm>
          <a:off x="1556154" y="628913"/>
          <a:ext cx="1377793" cy="262281"/>
        </a:xfrm>
        <a:custGeom>
          <a:avLst/>
          <a:gdLst/>
          <a:ahLst/>
          <a:cxnLst/>
          <a:rect l="0" t="0" r="0" b="0"/>
          <a:pathLst>
            <a:path>
              <a:moveTo>
                <a:pt x="1377793" y="0"/>
              </a:moveTo>
              <a:lnTo>
                <a:pt x="1377793" y="178737"/>
              </a:lnTo>
              <a:lnTo>
                <a:pt x="0" y="178737"/>
              </a:lnTo>
              <a:lnTo>
                <a:pt x="0" y="262281"/>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29C0B4-9926-46A5-9966-EB2DFA18BA7D}">
      <dsp:nvSpPr>
        <dsp:cNvPr id="0" name=""/>
        <dsp:cNvSpPr/>
      </dsp:nvSpPr>
      <dsp:spPr>
        <a:xfrm>
          <a:off x="2483033" y="56252"/>
          <a:ext cx="901828" cy="572661"/>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CF15E-DFB8-45DF-BD3A-381892CBB0F3}">
      <dsp:nvSpPr>
        <dsp:cNvPr id="0" name=""/>
        <dsp:cNvSpPr/>
      </dsp:nvSpPr>
      <dsp:spPr>
        <a:xfrm>
          <a:off x="2583237" y="151445"/>
          <a:ext cx="901828" cy="572661"/>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Century Gothic" panose="020B0502020202020204" pitchFamily="34" charset="0"/>
            </a:rPr>
            <a:t>DIRECTORIO</a:t>
          </a:r>
        </a:p>
      </dsp:txBody>
      <dsp:txXfrm>
        <a:off x="2600010" y="168218"/>
        <a:ext cx="868282" cy="539115"/>
      </dsp:txXfrm>
    </dsp:sp>
    <dsp:sp modelId="{29C83CFB-47D7-41AA-BCCF-F6E145CFE57F}">
      <dsp:nvSpPr>
        <dsp:cNvPr id="0" name=""/>
        <dsp:cNvSpPr/>
      </dsp:nvSpPr>
      <dsp:spPr>
        <a:xfrm>
          <a:off x="1105240" y="891195"/>
          <a:ext cx="901828" cy="572661"/>
        </a:xfrm>
        <a:prstGeom prst="roundRect">
          <a:avLst>
            <a:gd name="adj" fmla="val 10000"/>
          </a:avLst>
        </a:prstGeom>
        <a:solidFill>
          <a:schemeClr val="accent5">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CFA74-6660-4636-8CB0-E90C492E64F5}">
      <dsp:nvSpPr>
        <dsp:cNvPr id="0" name=""/>
        <dsp:cNvSpPr/>
      </dsp:nvSpPr>
      <dsp:spPr>
        <a:xfrm>
          <a:off x="1205443" y="986388"/>
          <a:ext cx="901828" cy="572661"/>
        </a:xfrm>
        <a:prstGeom prst="roundRect">
          <a:avLst>
            <a:gd name="adj" fmla="val 10000"/>
          </a:avLst>
        </a:prstGeom>
        <a:solidFill>
          <a:schemeClr val="lt1">
            <a:alpha val="90000"/>
            <a:hueOff val="0"/>
            <a:satOff val="0"/>
            <a:lumOff val="0"/>
            <a:alphaOff val="0"/>
          </a:schemeClr>
        </a:solid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Century Gothic" panose="020B0502020202020204" pitchFamily="34" charset="0"/>
            </a:rPr>
            <a:t>GERENTE GENERAL</a:t>
          </a:r>
        </a:p>
      </dsp:txBody>
      <dsp:txXfrm>
        <a:off x="1222216" y="1003161"/>
        <a:ext cx="868282" cy="539115"/>
      </dsp:txXfrm>
    </dsp:sp>
    <dsp:sp modelId="{4B2B6D48-4653-40B4-A281-49A93B2BD37B}">
      <dsp:nvSpPr>
        <dsp:cNvPr id="0" name=""/>
        <dsp:cNvSpPr/>
      </dsp:nvSpPr>
      <dsp:spPr>
        <a:xfrm>
          <a:off x="3005" y="1726138"/>
          <a:ext cx="901828" cy="572661"/>
        </a:xfrm>
        <a:prstGeom prst="roundRect">
          <a:avLst>
            <a:gd name="adj" fmla="val 10000"/>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0A6002-7FE3-4BD9-ACB2-0BF8DB9BA605}">
      <dsp:nvSpPr>
        <dsp:cNvPr id="0" name=""/>
        <dsp:cNvSpPr/>
      </dsp:nvSpPr>
      <dsp:spPr>
        <a:xfrm>
          <a:off x="103208" y="1821331"/>
          <a:ext cx="901828" cy="572661"/>
        </a:xfrm>
        <a:prstGeom prst="roundRect">
          <a:avLst>
            <a:gd name="adj" fmla="val 10000"/>
          </a:avLst>
        </a:prstGeom>
        <a:solidFill>
          <a:schemeClr val="lt1">
            <a:alpha val="90000"/>
            <a:hueOff val="0"/>
            <a:satOff val="0"/>
            <a:lumOff val="0"/>
            <a:alphaOff val="0"/>
          </a:schemeClr>
        </a:solid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Century Gothic" panose="020B0502020202020204" pitchFamily="34" charset="0"/>
            </a:rPr>
            <a:t>JEFATURA COBRANZAS Y </a:t>
          </a:r>
          <a:r>
            <a:rPr lang="es-ES" sz="800" kern="1200" dirty="0">
              <a:latin typeface="Century Gothic" panose="020B0502020202020204" pitchFamily="34" charset="0"/>
            </a:rPr>
            <a:t>OPERACIONES</a:t>
          </a:r>
          <a:endParaRPr lang="es-ES" sz="900" kern="1200" dirty="0">
            <a:latin typeface="Century Gothic" panose="020B0502020202020204" pitchFamily="34" charset="0"/>
          </a:endParaRPr>
        </a:p>
      </dsp:txBody>
      <dsp:txXfrm>
        <a:off x="119981" y="1838104"/>
        <a:ext cx="868282" cy="539115"/>
      </dsp:txXfrm>
    </dsp:sp>
    <dsp:sp modelId="{F271387B-8778-450E-BB36-7F5C9A34708C}">
      <dsp:nvSpPr>
        <dsp:cNvPr id="0" name=""/>
        <dsp:cNvSpPr/>
      </dsp:nvSpPr>
      <dsp:spPr>
        <a:xfrm>
          <a:off x="1105240" y="1726138"/>
          <a:ext cx="901828" cy="572661"/>
        </a:xfrm>
        <a:prstGeom prst="roundRect">
          <a:avLst>
            <a:gd name="adj" fmla="val 10000"/>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F7646-E280-4AF0-830E-472D0076D2DD}">
      <dsp:nvSpPr>
        <dsp:cNvPr id="0" name=""/>
        <dsp:cNvSpPr/>
      </dsp:nvSpPr>
      <dsp:spPr>
        <a:xfrm>
          <a:off x="1205443" y="1821331"/>
          <a:ext cx="901828" cy="572661"/>
        </a:xfrm>
        <a:prstGeom prst="roundRect">
          <a:avLst>
            <a:gd name="adj" fmla="val 10000"/>
          </a:avLst>
        </a:prstGeom>
        <a:solidFill>
          <a:schemeClr val="lt1">
            <a:alpha val="90000"/>
            <a:hueOff val="0"/>
            <a:satOff val="0"/>
            <a:lumOff val="0"/>
            <a:alphaOff val="0"/>
          </a:schemeClr>
        </a:solid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Century Gothic" panose="020B0502020202020204" pitchFamily="34" charset="0"/>
            </a:rPr>
            <a:t>JEFATURA </a:t>
          </a:r>
          <a:r>
            <a:rPr lang="es-ES" sz="800" kern="1200" dirty="0">
              <a:latin typeface="Century Gothic" panose="020B0502020202020204" pitchFamily="34" charset="0"/>
            </a:rPr>
            <a:t>CONTABILIDAD</a:t>
          </a:r>
          <a:r>
            <a:rPr lang="es-ES" sz="900" kern="1200" dirty="0">
              <a:latin typeface="Century Gothic" panose="020B0502020202020204" pitchFamily="34" charset="0"/>
            </a:rPr>
            <a:t> Y RRHH</a:t>
          </a:r>
        </a:p>
      </dsp:txBody>
      <dsp:txXfrm>
        <a:off x="1222216" y="1838104"/>
        <a:ext cx="868282" cy="539115"/>
      </dsp:txXfrm>
    </dsp:sp>
    <dsp:sp modelId="{49C42B1F-C953-4A84-8EDF-FAA74C8D5052}">
      <dsp:nvSpPr>
        <dsp:cNvPr id="0" name=""/>
        <dsp:cNvSpPr/>
      </dsp:nvSpPr>
      <dsp:spPr>
        <a:xfrm>
          <a:off x="2207475" y="1726138"/>
          <a:ext cx="901828" cy="572661"/>
        </a:xfrm>
        <a:prstGeom prst="roundRect">
          <a:avLst>
            <a:gd name="adj" fmla="val 10000"/>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D4A00-6825-4A91-908F-7D3D5DF79B27}">
      <dsp:nvSpPr>
        <dsp:cNvPr id="0" name=""/>
        <dsp:cNvSpPr/>
      </dsp:nvSpPr>
      <dsp:spPr>
        <a:xfrm>
          <a:off x="2307678" y="1821331"/>
          <a:ext cx="901828" cy="572661"/>
        </a:xfrm>
        <a:prstGeom prst="roundRect">
          <a:avLst>
            <a:gd name="adj" fmla="val 10000"/>
          </a:avLst>
        </a:prstGeom>
        <a:solidFill>
          <a:schemeClr val="lt1">
            <a:alpha val="90000"/>
            <a:hueOff val="0"/>
            <a:satOff val="0"/>
            <a:lumOff val="0"/>
            <a:alphaOff val="0"/>
          </a:schemeClr>
        </a:solid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L" sz="900" kern="1200" dirty="0"/>
            <a:t>TI</a:t>
          </a:r>
        </a:p>
      </dsp:txBody>
      <dsp:txXfrm>
        <a:off x="2324451" y="1838104"/>
        <a:ext cx="868282" cy="539115"/>
      </dsp:txXfrm>
    </dsp:sp>
    <dsp:sp modelId="{5D57E8C3-8479-4438-BD93-82FAF78A2DFE}">
      <dsp:nvSpPr>
        <dsp:cNvPr id="0" name=""/>
        <dsp:cNvSpPr/>
      </dsp:nvSpPr>
      <dsp:spPr>
        <a:xfrm>
          <a:off x="3070014" y="900398"/>
          <a:ext cx="901828" cy="572661"/>
        </a:xfrm>
        <a:prstGeom prst="roundRect">
          <a:avLst>
            <a:gd name="adj" fmla="val 10000"/>
          </a:avLst>
        </a:prstGeom>
        <a:solidFill>
          <a:schemeClr val="accent5">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B9E8D-709E-4A43-A582-A69F4EE3104A}">
      <dsp:nvSpPr>
        <dsp:cNvPr id="0" name=""/>
        <dsp:cNvSpPr/>
      </dsp:nvSpPr>
      <dsp:spPr>
        <a:xfrm>
          <a:off x="3170217" y="995591"/>
          <a:ext cx="901828" cy="572661"/>
        </a:xfrm>
        <a:prstGeom prst="roundRect">
          <a:avLst>
            <a:gd name="adj" fmla="val 10000"/>
          </a:avLst>
        </a:prstGeom>
        <a:solidFill>
          <a:schemeClr val="lt1">
            <a:alpha val="90000"/>
            <a:hueOff val="0"/>
            <a:satOff val="0"/>
            <a:lumOff val="0"/>
            <a:alphaOff val="0"/>
          </a:schemeClr>
        </a:solid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Century Gothic" panose="020B0502020202020204" pitchFamily="34" charset="0"/>
            </a:rPr>
            <a:t>GERENTE RIESGO &amp; CREDITO</a:t>
          </a:r>
        </a:p>
      </dsp:txBody>
      <dsp:txXfrm>
        <a:off x="3186990" y="1012364"/>
        <a:ext cx="868282" cy="539115"/>
      </dsp:txXfrm>
    </dsp:sp>
    <dsp:sp modelId="{EF7180EB-4C22-47B0-9B82-13F42BE8E186}">
      <dsp:nvSpPr>
        <dsp:cNvPr id="0" name=""/>
        <dsp:cNvSpPr/>
      </dsp:nvSpPr>
      <dsp:spPr>
        <a:xfrm>
          <a:off x="3309710" y="1726138"/>
          <a:ext cx="901828" cy="572661"/>
        </a:xfrm>
        <a:prstGeom prst="roundRect">
          <a:avLst>
            <a:gd name="adj" fmla="val 10000"/>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5691A-6649-45B3-BB99-1B58352F3F1D}">
      <dsp:nvSpPr>
        <dsp:cNvPr id="0" name=""/>
        <dsp:cNvSpPr/>
      </dsp:nvSpPr>
      <dsp:spPr>
        <a:xfrm>
          <a:off x="3409913" y="1821331"/>
          <a:ext cx="901828" cy="572661"/>
        </a:xfrm>
        <a:prstGeom prst="roundRect">
          <a:avLst>
            <a:gd name="adj" fmla="val 10000"/>
          </a:avLst>
        </a:prstGeom>
        <a:solidFill>
          <a:schemeClr val="lt1">
            <a:alpha val="90000"/>
            <a:hueOff val="0"/>
            <a:satOff val="0"/>
            <a:lumOff val="0"/>
            <a:alphaOff val="0"/>
          </a:schemeClr>
        </a:solid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L" sz="900" kern="1200" dirty="0"/>
            <a:t>SUB GCIA NEGOCIOS1</a:t>
          </a:r>
        </a:p>
      </dsp:txBody>
      <dsp:txXfrm>
        <a:off x="3426686" y="1838104"/>
        <a:ext cx="868282" cy="539115"/>
      </dsp:txXfrm>
    </dsp:sp>
    <dsp:sp modelId="{47A78265-EB2B-4AD1-9446-65614A19537F}">
      <dsp:nvSpPr>
        <dsp:cNvPr id="0" name=""/>
        <dsp:cNvSpPr/>
      </dsp:nvSpPr>
      <dsp:spPr>
        <a:xfrm>
          <a:off x="4411945" y="1726138"/>
          <a:ext cx="901828" cy="572661"/>
        </a:xfrm>
        <a:prstGeom prst="roundRect">
          <a:avLst>
            <a:gd name="adj" fmla="val 10000"/>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53301-87E3-461C-85E9-1A59F1ABDB2D}">
      <dsp:nvSpPr>
        <dsp:cNvPr id="0" name=""/>
        <dsp:cNvSpPr/>
      </dsp:nvSpPr>
      <dsp:spPr>
        <a:xfrm>
          <a:off x="4512148" y="1821331"/>
          <a:ext cx="901828" cy="572661"/>
        </a:xfrm>
        <a:prstGeom prst="roundRect">
          <a:avLst>
            <a:gd name="adj" fmla="val 10000"/>
          </a:avLst>
        </a:prstGeom>
        <a:solidFill>
          <a:schemeClr val="lt1">
            <a:alpha val="90000"/>
            <a:hueOff val="0"/>
            <a:satOff val="0"/>
            <a:lumOff val="0"/>
            <a:alphaOff val="0"/>
          </a:schemeClr>
        </a:solid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L" sz="900" kern="1200" dirty="0"/>
            <a:t>SUB GCIA NEGOCIOS2</a:t>
          </a:r>
        </a:p>
      </dsp:txBody>
      <dsp:txXfrm>
        <a:off x="4528921" y="1838104"/>
        <a:ext cx="868282" cy="539115"/>
      </dsp:txXfrm>
    </dsp:sp>
    <dsp:sp modelId="{6F6CD7C8-FFCE-4406-AC95-7C54C02F9ED7}">
      <dsp:nvSpPr>
        <dsp:cNvPr id="0" name=""/>
        <dsp:cNvSpPr/>
      </dsp:nvSpPr>
      <dsp:spPr>
        <a:xfrm>
          <a:off x="3585268" y="56252"/>
          <a:ext cx="901828" cy="572661"/>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B7C96-8761-415C-93A4-55BD0EED13D2}">
      <dsp:nvSpPr>
        <dsp:cNvPr id="0" name=""/>
        <dsp:cNvSpPr/>
      </dsp:nvSpPr>
      <dsp:spPr>
        <a:xfrm>
          <a:off x="3685472" y="151445"/>
          <a:ext cx="901828" cy="572661"/>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L" sz="900" kern="1200" dirty="0">
              <a:latin typeface="Century Gothic" panose="020B0502020202020204" pitchFamily="34" charset="0"/>
            </a:rPr>
            <a:t>GRANT THORNTON</a:t>
          </a:r>
        </a:p>
        <a:p>
          <a:pPr marL="0" lvl="0" indent="0" algn="ctr" defTabSz="400050">
            <a:lnSpc>
              <a:spcPct val="90000"/>
            </a:lnSpc>
            <a:spcBef>
              <a:spcPct val="0"/>
            </a:spcBef>
            <a:spcAft>
              <a:spcPct val="35000"/>
            </a:spcAft>
            <a:buNone/>
          </a:pPr>
          <a:r>
            <a:rPr lang="es-ES" sz="800" kern="1200" dirty="0">
              <a:latin typeface="Century Gothic" panose="020B0502020202020204" pitchFamily="34" charset="0"/>
            </a:rPr>
            <a:t>AUDITORES EXTERNOS</a:t>
          </a:r>
        </a:p>
      </dsp:txBody>
      <dsp:txXfrm>
        <a:off x="3702245" y="168218"/>
        <a:ext cx="868282" cy="539115"/>
      </dsp:txXfrm>
    </dsp:sp>
    <dsp:sp modelId="{CB72333A-B6D0-4B82-B0C1-8E82B6669B92}">
      <dsp:nvSpPr>
        <dsp:cNvPr id="0" name=""/>
        <dsp:cNvSpPr/>
      </dsp:nvSpPr>
      <dsp:spPr>
        <a:xfrm>
          <a:off x="4687503" y="56252"/>
          <a:ext cx="901828" cy="572661"/>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9381E-8C6C-40F4-B29A-A1FA88948375}">
      <dsp:nvSpPr>
        <dsp:cNvPr id="0" name=""/>
        <dsp:cNvSpPr/>
      </dsp:nvSpPr>
      <dsp:spPr>
        <a:xfrm>
          <a:off x="4787707" y="151445"/>
          <a:ext cx="901828" cy="572661"/>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Century Gothic" panose="020B0502020202020204" pitchFamily="34" charset="0"/>
            </a:rPr>
            <a:t>FISCALIA</a:t>
          </a:r>
        </a:p>
      </dsp:txBody>
      <dsp:txXfrm>
        <a:off x="4804480" y="168218"/>
        <a:ext cx="868282" cy="539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E084D-84DD-4261-9ADA-6BF7AA0951B2}">
      <dsp:nvSpPr>
        <dsp:cNvPr id="0" name=""/>
        <dsp:cNvSpPr/>
      </dsp:nvSpPr>
      <dsp:spPr>
        <a:xfrm>
          <a:off x="2510" y="1061253"/>
          <a:ext cx="2234567" cy="8938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CL" sz="1400" kern="1200" dirty="0">
              <a:latin typeface="Century Gothic" panose="020B0502020202020204" pitchFamily="34" charset="0"/>
            </a:rPr>
            <a:t>Partner </a:t>
          </a:r>
        </a:p>
        <a:p>
          <a:pPr marL="0" lvl="0" indent="0" algn="ctr" defTabSz="622300">
            <a:lnSpc>
              <a:spcPct val="90000"/>
            </a:lnSpc>
            <a:spcBef>
              <a:spcPct val="0"/>
            </a:spcBef>
            <a:spcAft>
              <a:spcPct val="35000"/>
            </a:spcAft>
            <a:buNone/>
          </a:pPr>
          <a:r>
            <a:rPr lang="es-CL" sz="1400" kern="1200" dirty="0">
              <a:latin typeface="Century Gothic" panose="020B0502020202020204" pitchFamily="34" charset="0"/>
            </a:rPr>
            <a:t>Financiero</a:t>
          </a:r>
        </a:p>
      </dsp:txBody>
      <dsp:txXfrm>
        <a:off x="449423" y="1061253"/>
        <a:ext cx="1340741" cy="893826"/>
      </dsp:txXfrm>
    </dsp:sp>
    <dsp:sp modelId="{6ACBEE86-559B-47B9-8AA8-6AF30171F9E5}">
      <dsp:nvSpPr>
        <dsp:cNvPr id="0" name=""/>
        <dsp:cNvSpPr/>
      </dsp:nvSpPr>
      <dsp:spPr>
        <a:xfrm>
          <a:off x="2013621" y="1061253"/>
          <a:ext cx="2234567" cy="8938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66750">
            <a:lnSpc>
              <a:spcPct val="90000"/>
            </a:lnSpc>
            <a:spcBef>
              <a:spcPct val="0"/>
            </a:spcBef>
            <a:spcAft>
              <a:spcPct val="35000"/>
            </a:spcAft>
            <a:buNone/>
          </a:pPr>
          <a:r>
            <a:rPr lang="es-CL" sz="1400" b="0" kern="1200" dirty="0">
              <a:solidFill>
                <a:prstClr val="white"/>
              </a:solidFill>
              <a:latin typeface="Century Gothic" panose="020B0502020202020204" pitchFamily="34" charset="0"/>
              <a:ea typeface="+mn-ea"/>
              <a:cs typeface="+mn-cs"/>
            </a:rPr>
            <a:t>Buenas Prácticas</a:t>
          </a:r>
        </a:p>
      </dsp:txBody>
      <dsp:txXfrm>
        <a:off x="2460534" y="1061253"/>
        <a:ext cx="1340741" cy="893826"/>
      </dsp:txXfrm>
    </dsp:sp>
    <dsp:sp modelId="{C3802A9D-EC3E-4064-A2B5-5FCC938797E5}">
      <dsp:nvSpPr>
        <dsp:cNvPr id="0" name=""/>
        <dsp:cNvSpPr/>
      </dsp:nvSpPr>
      <dsp:spPr>
        <a:xfrm>
          <a:off x="4024731" y="1061253"/>
          <a:ext cx="2234567" cy="8938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666750">
            <a:lnSpc>
              <a:spcPct val="90000"/>
            </a:lnSpc>
            <a:spcBef>
              <a:spcPct val="0"/>
            </a:spcBef>
            <a:spcAft>
              <a:spcPct val="35000"/>
            </a:spcAft>
            <a:buNone/>
          </a:pPr>
          <a:r>
            <a:rPr lang="es-CL" sz="1300" kern="1200" dirty="0">
              <a:solidFill>
                <a:prstClr val="white"/>
              </a:solidFill>
              <a:latin typeface="Century Gothic" panose="020B0502020202020204" pitchFamily="34" charset="0"/>
              <a:ea typeface="+mn-ea"/>
              <a:cs typeface="+mn-cs"/>
            </a:rPr>
            <a:t>Financiamiento</a:t>
          </a:r>
          <a:r>
            <a:rPr lang="es-CL" sz="1400" kern="1200" dirty="0">
              <a:solidFill>
                <a:prstClr val="white"/>
              </a:solidFill>
              <a:latin typeface="Century Gothic" panose="020B0502020202020204" pitchFamily="34" charset="0"/>
              <a:ea typeface="+mn-ea"/>
              <a:cs typeface="+mn-cs"/>
            </a:rPr>
            <a:t> Inclusivo </a:t>
          </a:r>
        </a:p>
      </dsp:txBody>
      <dsp:txXfrm>
        <a:off x="4471644" y="1061253"/>
        <a:ext cx="1340741" cy="893826"/>
      </dsp:txXfrm>
    </dsp:sp>
    <dsp:sp modelId="{DF16B125-CA85-4C0B-BC2A-C176BFE2F74F}">
      <dsp:nvSpPr>
        <dsp:cNvPr id="0" name=""/>
        <dsp:cNvSpPr/>
      </dsp:nvSpPr>
      <dsp:spPr>
        <a:xfrm>
          <a:off x="6035841" y="1061253"/>
          <a:ext cx="2234567" cy="8938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66750">
            <a:lnSpc>
              <a:spcPct val="90000"/>
            </a:lnSpc>
            <a:spcBef>
              <a:spcPct val="0"/>
            </a:spcBef>
            <a:spcAft>
              <a:spcPct val="35000"/>
            </a:spcAft>
            <a:buNone/>
          </a:pPr>
          <a:r>
            <a:rPr lang="es-CL" sz="1400" kern="1200" dirty="0">
              <a:solidFill>
                <a:prstClr val="white"/>
              </a:solidFill>
              <a:latin typeface="Century Gothic" panose="020B0502020202020204" pitchFamily="34" charset="0"/>
              <a:ea typeface="+mn-ea"/>
              <a:cs typeface="+mn-cs"/>
            </a:rPr>
            <a:t>Back Office</a:t>
          </a:r>
          <a:endParaRPr lang="es-CL" sz="1200" kern="1200" dirty="0">
            <a:solidFill>
              <a:prstClr val="white"/>
            </a:solidFill>
            <a:latin typeface="Century Gothic" panose="020B0502020202020204" pitchFamily="34" charset="0"/>
            <a:ea typeface="+mn-ea"/>
            <a:cs typeface="+mn-cs"/>
          </a:endParaRPr>
        </a:p>
      </dsp:txBody>
      <dsp:txXfrm>
        <a:off x="6482754" y="1061253"/>
        <a:ext cx="1340741" cy="893826"/>
      </dsp:txXfrm>
    </dsp:sp>
    <dsp:sp modelId="{A872DB1E-C7AB-461A-8F45-34330686C9D6}">
      <dsp:nvSpPr>
        <dsp:cNvPr id="0" name=""/>
        <dsp:cNvSpPr/>
      </dsp:nvSpPr>
      <dsp:spPr>
        <a:xfrm>
          <a:off x="8049462" y="1061253"/>
          <a:ext cx="2234567" cy="8938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66750">
            <a:lnSpc>
              <a:spcPct val="90000"/>
            </a:lnSpc>
            <a:spcBef>
              <a:spcPct val="0"/>
            </a:spcBef>
            <a:spcAft>
              <a:spcPct val="35000"/>
            </a:spcAft>
            <a:buNone/>
          </a:pPr>
          <a:r>
            <a:rPr lang="es-CL" sz="1200" kern="1200" dirty="0">
              <a:solidFill>
                <a:prstClr val="white"/>
              </a:solidFill>
              <a:latin typeface="Century Gothic" panose="020B0502020202020204" pitchFamily="34" charset="0"/>
              <a:ea typeface="+mn-ea"/>
              <a:cs typeface="+mn-cs"/>
            </a:rPr>
            <a:t>Soporte </a:t>
          </a:r>
        </a:p>
      </dsp:txBody>
      <dsp:txXfrm>
        <a:off x="8496375" y="1061253"/>
        <a:ext cx="1340741" cy="893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281A4-9F6A-44CF-AA70-0CD42D42691D}">
      <dsp:nvSpPr>
        <dsp:cNvPr id="0" name=""/>
        <dsp:cNvSpPr/>
      </dsp:nvSpPr>
      <dsp:spPr>
        <a:xfrm>
          <a:off x="7710" y="657861"/>
          <a:ext cx="1846872" cy="461718"/>
        </a:xfrm>
        <a:prstGeom prst="roundRect">
          <a:avLst>
            <a:gd name="adj" fmla="val 10000"/>
          </a:avLst>
        </a:prstGeom>
        <a:solidFill>
          <a:schemeClr val="accent1"/>
        </a:solidFill>
        <a:ln w="12700" cap="flat" cmpd="sng" algn="ctr">
          <a:solidFill>
            <a:srgbClr val="4F95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L" sz="1400" kern="1200" dirty="0">
              <a:latin typeface="Century Gothic" panose="020B0502020202020204" pitchFamily="34" charset="0"/>
            </a:rPr>
            <a:t>Transparencia</a:t>
          </a:r>
        </a:p>
      </dsp:txBody>
      <dsp:txXfrm>
        <a:off x="21233" y="671384"/>
        <a:ext cx="1819826" cy="434672"/>
      </dsp:txXfrm>
    </dsp:sp>
    <dsp:sp modelId="{778A40D4-BEA1-46F7-818A-855EE8D76587}">
      <dsp:nvSpPr>
        <dsp:cNvPr id="0" name=""/>
        <dsp:cNvSpPr/>
      </dsp:nvSpPr>
      <dsp:spPr>
        <a:xfrm>
          <a:off x="2113144" y="657861"/>
          <a:ext cx="1846872" cy="461718"/>
        </a:xfrm>
        <a:prstGeom prst="roundRect">
          <a:avLst>
            <a:gd name="adj" fmla="val 10000"/>
          </a:avLst>
        </a:prstGeom>
        <a:solidFill>
          <a:schemeClr val="accent1"/>
        </a:solidFill>
        <a:ln w="12700" cap="flat" cmpd="sng" algn="ctr">
          <a:solidFill>
            <a:srgbClr val="4F95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66750">
            <a:lnSpc>
              <a:spcPct val="90000"/>
            </a:lnSpc>
            <a:spcBef>
              <a:spcPct val="0"/>
            </a:spcBef>
            <a:spcAft>
              <a:spcPct val="35000"/>
            </a:spcAft>
            <a:buNone/>
          </a:pPr>
          <a:r>
            <a:rPr lang="es-CL" sz="1400" b="0" kern="1200" dirty="0">
              <a:latin typeface="Century Gothic" panose="020B0502020202020204" pitchFamily="34" charset="0"/>
              <a:ea typeface="+mn-ea"/>
              <a:cs typeface="+mn-cs"/>
            </a:rPr>
            <a:t>Integridad</a:t>
          </a:r>
        </a:p>
      </dsp:txBody>
      <dsp:txXfrm>
        <a:off x="2126667" y="671384"/>
        <a:ext cx="1819826" cy="434672"/>
      </dsp:txXfrm>
    </dsp:sp>
    <dsp:sp modelId="{BDB72F73-A325-4078-B5B9-1A51FD669D49}">
      <dsp:nvSpPr>
        <dsp:cNvPr id="0" name=""/>
        <dsp:cNvSpPr/>
      </dsp:nvSpPr>
      <dsp:spPr>
        <a:xfrm>
          <a:off x="4218578" y="657861"/>
          <a:ext cx="1846872" cy="461718"/>
        </a:xfrm>
        <a:prstGeom prst="roundRect">
          <a:avLst>
            <a:gd name="adj" fmla="val 10000"/>
          </a:avLst>
        </a:prstGeom>
        <a:solidFill>
          <a:schemeClr val="accent1"/>
        </a:solidFill>
        <a:ln w="12700" cap="flat" cmpd="sng" algn="ctr">
          <a:solidFill>
            <a:srgbClr val="4F95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Century Gothic" panose="020B0502020202020204" pitchFamily="34" charset="0"/>
              <a:ea typeface="+mn-ea"/>
              <a:cs typeface="+mn-cs"/>
            </a:rPr>
            <a:t>Profesionalismo	</a:t>
          </a:r>
        </a:p>
      </dsp:txBody>
      <dsp:txXfrm>
        <a:off x="4232101" y="671384"/>
        <a:ext cx="1819826" cy="434672"/>
      </dsp:txXfrm>
    </dsp:sp>
    <dsp:sp modelId="{3C7E947B-52A2-480F-8932-47E16947A75F}">
      <dsp:nvSpPr>
        <dsp:cNvPr id="0" name=""/>
        <dsp:cNvSpPr/>
      </dsp:nvSpPr>
      <dsp:spPr>
        <a:xfrm>
          <a:off x="6324013" y="657861"/>
          <a:ext cx="1846872" cy="461718"/>
        </a:xfrm>
        <a:prstGeom prst="roundRect">
          <a:avLst>
            <a:gd name="adj" fmla="val 10000"/>
          </a:avLst>
        </a:prstGeom>
        <a:solidFill>
          <a:schemeClr val="accent1"/>
        </a:solidFill>
        <a:ln w="12700" cap="flat" cmpd="sng" algn="ctr">
          <a:solidFill>
            <a:srgbClr val="4F95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Century Gothic" panose="020B0502020202020204" pitchFamily="34" charset="0"/>
              <a:ea typeface="+mn-ea"/>
              <a:cs typeface="+mn-cs"/>
            </a:rPr>
            <a:t>Financiamiento Responsable</a:t>
          </a:r>
          <a:endParaRPr lang="es-CL" sz="1200" kern="1200" dirty="0">
            <a:latin typeface="Century Gothic" panose="020B0502020202020204" pitchFamily="34" charset="0"/>
            <a:ea typeface="+mn-ea"/>
            <a:cs typeface="+mn-cs"/>
          </a:endParaRPr>
        </a:p>
      </dsp:txBody>
      <dsp:txXfrm>
        <a:off x="6337536" y="671384"/>
        <a:ext cx="1819826" cy="434672"/>
      </dsp:txXfrm>
    </dsp:sp>
    <dsp:sp modelId="{9B4413A9-4194-4F1E-BBAF-35335D2CB8EC}">
      <dsp:nvSpPr>
        <dsp:cNvPr id="0" name=""/>
        <dsp:cNvSpPr/>
      </dsp:nvSpPr>
      <dsp:spPr>
        <a:xfrm>
          <a:off x="8429447" y="657861"/>
          <a:ext cx="1846872" cy="461718"/>
        </a:xfrm>
        <a:prstGeom prst="roundRect">
          <a:avLst>
            <a:gd name="adj" fmla="val 10000"/>
          </a:avLst>
        </a:prstGeom>
        <a:solidFill>
          <a:schemeClr val="accent1"/>
        </a:solidFill>
        <a:ln w="12700" cap="flat" cmpd="sng" algn="ctr">
          <a:solidFill>
            <a:srgbClr val="4F95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Century Gothic" panose="020B0502020202020204" pitchFamily="34" charset="0"/>
              <a:ea typeface="+mn-ea"/>
              <a:cs typeface="+mn-cs"/>
            </a:rPr>
            <a:t>Canal de denuncias</a:t>
          </a:r>
          <a:endParaRPr lang="es-CL" sz="1200" kern="1200" dirty="0">
            <a:latin typeface="Century Gothic" panose="020B0502020202020204" pitchFamily="34" charset="0"/>
            <a:ea typeface="+mn-ea"/>
            <a:cs typeface="+mn-cs"/>
          </a:endParaRPr>
        </a:p>
      </dsp:txBody>
      <dsp:txXfrm>
        <a:off x="8442970" y="671384"/>
        <a:ext cx="1819826" cy="434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23FF4-E942-479B-9695-7C969A9348D9}">
      <dsp:nvSpPr>
        <dsp:cNvPr id="0" name=""/>
        <dsp:cNvSpPr/>
      </dsp:nvSpPr>
      <dsp:spPr>
        <a:xfrm rot="5400000">
          <a:off x="145653" y="872064"/>
          <a:ext cx="548634" cy="624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A8A12B-A8F3-4765-A267-3845C36B70DC}">
      <dsp:nvSpPr>
        <dsp:cNvPr id="0" name=""/>
        <dsp:cNvSpPr/>
      </dsp:nvSpPr>
      <dsp:spPr>
        <a:xfrm>
          <a:off x="298" y="263892"/>
          <a:ext cx="923577" cy="6464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L" sz="1050" kern="1200" dirty="0"/>
            <a:t>PAGADOR GENERA NOMINA </a:t>
          </a:r>
        </a:p>
      </dsp:txBody>
      <dsp:txXfrm>
        <a:off x="31862" y="295456"/>
        <a:ext cx="860449" cy="583346"/>
      </dsp:txXfrm>
    </dsp:sp>
    <dsp:sp modelId="{A23827D5-FE2B-4930-9425-A6B60D22C530}">
      <dsp:nvSpPr>
        <dsp:cNvPr id="0" name=""/>
        <dsp:cNvSpPr/>
      </dsp:nvSpPr>
      <dsp:spPr>
        <a:xfrm>
          <a:off x="923876" y="325548"/>
          <a:ext cx="671722" cy="522509"/>
        </a:xfrm>
        <a:prstGeom prst="rect">
          <a:avLst/>
        </a:prstGeom>
        <a:noFill/>
        <a:ln>
          <a:noFill/>
        </a:ln>
        <a:effectLst/>
      </dsp:spPr>
      <dsp:style>
        <a:lnRef idx="0">
          <a:scrgbClr r="0" g="0" b="0"/>
        </a:lnRef>
        <a:fillRef idx="0">
          <a:scrgbClr r="0" g="0" b="0"/>
        </a:fillRef>
        <a:effectRef idx="0">
          <a:scrgbClr r="0" g="0" b="0"/>
        </a:effectRef>
        <a:fontRef idx="minor"/>
      </dsp:style>
    </dsp:sp>
    <dsp:sp modelId="{75292278-3518-4AA3-A8BC-E3C422127665}">
      <dsp:nvSpPr>
        <dsp:cNvPr id="0" name=""/>
        <dsp:cNvSpPr/>
      </dsp:nvSpPr>
      <dsp:spPr>
        <a:xfrm rot="5400000">
          <a:off x="1161197" y="1598268"/>
          <a:ext cx="548634" cy="624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86B5C-6072-425E-A038-864E9034F1D8}">
      <dsp:nvSpPr>
        <dsp:cNvPr id="0" name=""/>
        <dsp:cNvSpPr/>
      </dsp:nvSpPr>
      <dsp:spPr>
        <a:xfrm>
          <a:off x="766042" y="990096"/>
          <a:ext cx="1423178" cy="6464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L" sz="1050" kern="1200" dirty="0"/>
            <a:t>FINTERRA DESPACHA PROPUESTAS</a:t>
          </a:r>
        </a:p>
      </dsp:txBody>
      <dsp:txXfrm>
        <a:off x="797606" y="1021660"/>
        <a:ext cx="1360050" cy="583346"/>
      </dsp:txXfrm>
    </dsp:sp>
    <dsp:sp modelId="{83376BCA-DF27-46B6-BC32-6A32F7258ECC}">
      <dsp:nvSpPr>
        <dsp:cNvPr id="0" name=""/>
        <dsp:cNvSpPr/>
      </dsp:nvSpPr>
      <dsp:spPr>
        <a:xfrm>
          <a:off x="1939420" y="1051752"/>
          <a:ext cx="671722" cy="522509"/>
        </a:xfrm>
        <a:prstGeom prst="rect">
          <a:avLst/>
        </a:prstGeom>
        <a:noFill/>
        <a:ln>
          <a:noFill/>
        </a:ln>
        <a:effectLst/>
      </dsp:spPr>
      <dsp:style>
        <a:lnRef idx="0">
          <a:scrgbClr r="0" g="0" b="0"/>
        </a:lnRef>
        <a:fillRef idx="0">
          <a:scrgbClr r="0" g="0" b="0"/>
        </a:fillRef>
        <a:effectRef idx="0">
          <a:scrgbClr r="0" g="0" b="0"/>
        </a:effectRef>
        <a:fontRef idx="minor"/>
      </dsp:style>
    </dsp:sp>
    <dsp:sp modelId="{E73813B7-F127-4136-B1AB-E9F4E0C8D162}">
      <dsp:nvSpPr>
        <dsp:cNvPr id="0" name=""/>
        <dsp:cNvSpPr/>
      </dsp:nvSpPr>
      <dsp:spPr>
        <a:xfrm rot="5400000">
          <a:off x="1975346" y="2324473"/>
          <a:ext cx="548634" cy="624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827BA-7EE5-44E7-A387-F0657F1756FE}">
      <dsp:nvSpPr>
        <dsp:cNvPr id="0" name=""/>
        <dsp:cNvSpPr/>
      </dsp:nvSpPr>
      <dsp:spPr>
        <a:xfrm>
          <a:off x="1531786" y="1716300"/>
          <a:ext cx="1519987" cy="6464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L" sz="1050" kern="1200" dirty="0"/>
            <a:t>PROVEEDOR APRUEBA PROPUESTA</a:t>
          </a:r>
        </a:p>
      </dsp:txBody>
      <dsp:txXfrm>
        <a:off x="1563350" y="1747864"/>
        <a:ext cx="1456859" cy="583346"/>
      </dsp:txXfrm>
    </dsp:sp>
    <dsp:sp modelId="{08702853-6D4A-42CD-89E3-F2614C6795FA}">
      <dsp:nvSpPr>
        <dsp:cNvPr id="0" name=""/>
        <dsp:cNvSpPr/>
      </dsp:nvSpPr>
      <dsp:spPr>
        <a:xfrm>
          <a:off x="2753569" y="1777956"/>
          <a:ext cx="671722" cy="522509"/>
        </a:xfrm>
        <a:prstGeom prst="rect">
          <a:avLst/>
        </a:prstGeom>
        <a:noFill/>
        <a:ln>
          <a:noFill/>
        </a:ln>
        <a:effectLst/>
      </dsp:spPr>
      <dsp:style>
        <a:lnRef idx="0">
          <a:scrgbClr r="0" g="0" b="0"/>
        </a:lnRef>
        <a:fillRef idx="0">
          <a:scrgbClr r="0" g="0" b="0"/>
        </a:fillRef>
        <a:effectRef idx="0">
          <a:scrgbClr r="0" g="0" b="0"/>
        </a:effectRef>
        <a:fontRef idx="minor"/>
      </dsp:style>
    </dsp:sp>
    <dsp:sp modelId="{823E49D6-801A-4DB3-ADEA-9F8264CA3047}">
      <dsp:nvSpPr>
        <dsp:cNvPr id="0" name=""/>
        <dsp:cNvSpPr/>
      </dsp:nvSpPr>
      <dsp:spPr>
        <a:xfrm rot="5400000">
          <a:off x="2562664" y="3050677"/>
          <a:ext cx="548634" cy="624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EFB6CE-917F-40A6-A739-8DC8F001DE1A}">
      <dsp:nvSpPr>
        <dsp:cNvPr id="0" name=""/>
        <dsp:cNvSpPr/>
      </dsp:nvSpPr>
      <dsp:spPr>
        <a:xfrm>
          <a:off x="2297531" y="2442504"/>
          <a:ext cx="1163135" cy="6464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L" sz="1050" kern="1200" dirty="0"/>
            <a:t>PORVEEDOR CEDE FACTURA  A FINTERRA</a:t>
          </a:r>
        </a:p>
      </dsp:txBody>
      <dsp:txXfrm>
        <a:off x="2329095" y="2474068"/>
        <a:ext cx="1100007" cy="583346"/>
      </dsp:txXfrm>
    </dsp:sp>
    <dsp:sp modelId="{E6A4CE60-3F35-41FD-8803-911493462087}">
      <dsp:nvSpPr>
        <dsp:cNvPr id="0" name=""/>
        <dsp:cNvSpPr/>
      </dsp:nvSpPr>
      <dsp:spPr>
        <a:xfrm>
          <a:off x="3340887" y="2504160"/>
          <a:ext cx="671722" cy="522509"/>
        </a:xfrm>
        <a:prstGeom prst="rect">
          <a:avLst/>
        </a:prstGeom>
        <a:noFill/>
        <a:ln>
          <a:noFill/>
        </a:ln>
        <a:effectLst/>
      </dsp:spPr>
      <dsp:style>
        <a:lnRef idx="0">
          <a:scrgbClr r="0" g="0" b="0"/>
        </a:lnRef>
        <a:fillRef idx="0">
          <a:scrgbClr r="0" g="0" b="0"/>
        </a:fillRef>
        <a:effectRef idx="0">
          <a:scrgbClr r="0" g="0" b="0"/>
        </a:effectRef>
        <a:fontRef idx="minor"/>
      </dsp:style>
    </dsp:sp>
    <dsp:sp modelId="{9B1BE5A4-4CCD-41C0-ADFF-16EF32A1A2E7}">
      <dsp:nvSpPr>
        <dsp:cNvPr id="0" name=""/>
        <dsp:cNvSpPr/>
      </dsp:nvSpPr>
      <dsp:spPr>
        <a:xfrm rot="5400000">
          <a:off x="3208630" y="3776881"/>
          <a:ext cx="548634" cy="624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6B12E6-1934-429E-A335-66389F76A567}">
      <dsp:nvSpPr>
        <dsp:cNvPr id="0" name=""/>
        <dsp:cNvSpPr/>
      </dsp:nvSpPr>
      <dsp:spPr>
        <a:xfrm>
          <a:off x="3063275" y="3168708"/>
          <a:ext cx="923577" cy="6464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L" sz="1050" kern="1200" dirty="0"/>
            <a:t>FINTERRA PAGA AL PORVEEDOR</a:t>
          </a:r>
        </a:p>
      </dsp:txBody>
      <dsp:txXfrm>
        <a:off x="3094839" y="3200272"/>
        <a:ext cx="860449" cy="583346"/>
      </dsp:txXfrm>
    </dsp:sp>
    <dsp:sp modelId="{3DF42312-9814-4F08-8E69-511E3F086178}">
      <dsp:nvSpPr>
        <dsp:cNvPr id="0" name=""/>
        <dsp:cNvSpPr/>
      </dsp:nvSpPr>
      <dsp:spPr>
        <a:xfrm>
          <a:off x="3986853" y="3230365"/>
          <a:ext cx="671722" cy="522509"/>
        </a:xfrm>
        <a:prstGeom prst="rect">
          <a:avLst/>
        </a:prstGeom>
        <a:noFill/>
        <a:ln>
          <a:noFill/>
        </a:ln>
        <a:effectLst/>
      </dsp:spPr>
      <dsp:style>
        <a:lnRef idx="0">
          <a:scrgbClr r="0" g="0" b="0"/>
        </a:lnRef>
        <a:fillRef idx="0">
          <a:scrgbClr r="0" g="0" b="0"/>
        </a:fillRef>
        <a:effectRef idx="0">
          <a:scrgbClr r="0" g="0" b="0"/>
        </a:effectRef>
        <a:fontRef idx="minor"/>
      </dsp:style>
    </dsp:sp>
    <dsp:sp modelId="{80278AED-8C7A-41D9-8ABA-F2DCB23624E9}">
      <dsp:nvSpPr>
        <dsp:cNvPr id="0" name=""/>
        <dsp:cNvSpPr/>
      </dsp:nvSpPr>
      <dsp:spPr>
        <a:xfrm rot="5400000">
          <a:off x="3974374" y="4503085"/>
          <a:ext cx="548634" cy="624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3145F9-7C7D-40E5-8BA2-2D0CB4903E23}">
      <dsp:nvSpPr>
        <dsp:cNvPr id="0" name=""/>
        <dsp:cNvSpPr/>
      </dsp:nvSpPr>
      <dsp:spPr>
        <a:xfrm>
          <a:off x="3829019" y="3894913"/>
          <a:ext cx="923577" cy="6464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L" sz="1050" kern="1200" dirty="0"/>
            <a:t>FINTERRA INFORMA</a:t>
          </a:r>
        </a:p>
        <a:p>
          <a:pPr marL="0" lvl="0" indent="0" algn="ctr" defTabSz="466725">
            <a:lnSpc>
              <a:spcPct val="90000"/>
            </a:lnSpc>
            <a:spcBef>
              <a:spcPct val="0"/>
            </a:spcBef>
            <a:spcAft>
              <a:spcPct val="35000"/>
            </a:spcAft>
            <a:buNone/>
          </a:pPr>
          <a:r>
            <a:rPr lang="es-CL" sz="1050" kern="1200" dirty="0"/>
            <a:t>CESIONES A PAGADOR</a:t>
          </a:r>
        </a:p>
      </dsp:txBody>
      <dsp:txXfrm>
        <a:off x="3860583" y="3926477"/>
        <a:ext cx="860449" cy="583346"/>
      </dsp:txXfrm>
    </dsp:sp>
    <dsp:sp modelId="{5C5120C9-EE81-4D74-8BB8-F0CFEC427156}">
      <dsp:nvSpPr>
        <dsp:cNvPr id="0" name=""/>
        <dsp:cNvSpPr/>
      </dsp:nvSpPr>
      <dsp:spPr>
        <a:xfrm>
          <a:off x="4752597" y="3956569"/>
          <a:ext cx="671722" cy="522509"/>
        </a:xfrm>
        <a:prstGeom prst="rect">
          <a:avLst/>
        </a:prstGeom>
        <a:noFill/>
        <a:ln>
          <a:noFill/>
        </a:ln>
        <a:effectLst/>
      </dsp:spPr>
      <dsp:style>
        <a:lnRef idx="0">
          <a:scrgbClr r="0" g="0" b="0"/>
        </a:lnRef>
        <a:fillRef idx="0">
          <a:scrgbClr r="0" g="0" b="0"/>
        </a:fillRef>
        <a:effectRef idx="0">
          <a:scrgbClr r="0" g="0" b="0"/>
        </a:effectRef>
        <a:fontRef idx="minor"/>
      </dsp:style>
    </dsp:sp>
    <dsp:sp modelId="{46D73790-4E3A-4401-9B8F-4E72110D567C}">
      <dsp:nvSpPr>
        <dsp:cNvPr id="0" name=""/>
        <dsp:cNvSpPr/>
      </dsp:nvSpPr>
      <dsp:spPr>
        <a:xfrm>
          <a:off x="4594763" y="4621117"/>
          <a:ext cx="923577" cy="6464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L" sz="1050" kern="1200" dirty="0"/>
            <a:t>PAGADOR  PAGA A FINTERRA</a:t>
          </a:r>
        </a:p>
      </dsp:txBody>
      <dsp:txXfrm>
        <a:off x="4626327" y="4652681"/>
        <a:ext cx="860449" cy="5833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8439" cy="350520"/>
          </a:xfrm>
          <a:prstGeom prst="rect">
            <a:avLst/>
          </a:prstGeom>
        </p:spPr>
        <p:txBody>
          <a:bodyPr vert="horz" lIns="92930" tIns="46465" rIns="92930" bIns="46465" rtlCol="0"/>
          <a:lstStyle>
            <a:lvl1pPr algn="l">
              <a:defRPr sz="1200"/>
            </a:lvl1pPr>
          </a:lstStyle>
          <a:p>
            <a:endParaRPr lang="es-CL"/>
          </a:p>
        </p:txBody>
      </p:sp>
      <p:sp>
        <p:nvSpPr>
          <p:cNvPr id="3" name="2 Marcador de fecha"/>
          <p:cNvSpPr>
            <a:spLocks noGrp="1"/>
          </p:cNvSpPr>
          <p:nvPr>
            <p:ph type="dt" sz="quarter" idx="1"/>
          </p:nvPr>
        </p:nvSpPr>
        <p:spPr>
          <a:xfrm>
            <a:off x="5265810" y="0"/>
            <a:ext cx="4028439" cy="350520"/>
          </a:xfrm>
          <a:prstGeom prst="rect">
            <a:avLst/>
          </a:prstGeom>
        </p:spPr>
        <p:txBody>
          <a:bodyPr vert="horz" lIns="92930" tIns="46465" rIns="92930" bIns="46465" rtlCol="0"/>
          <a:lstStyle>
            <a:lvl1pPr algn="r">
              <a:defRPr sz="1200"/>
            </a:lvl1pPr>
          </a:lstStyle>
          <a:p>
            <a:fld id="{A33E62CD-E367-4439-9B2A-9F8268C49D97}" type="datetimeFigureOut">
              <a:rPr lang="es-CL" smtClean="0"/>
              <a:t>05/02/2020</a:t>
            </a:fld>
            <a:endParaRPr lang="es-CL"/>
          </a:p>
        </p:txBody>
      </p:sp>
      <p:sp>
        <p:nvSpPr>
          <p:cNvPr id="4" name="3 Marcador de pie de página"/>
          <p:cNvSpPr>
            <a:spLocks noGrp="1"/>
          </p:cNvSpPr>
          <p:nvPr>
            <p:ph type="ftr" sz="quarter" idx="2"/>
          </p:nvPr>
        </p:nvSpPr>
        <p:spPr>
          <a:xfrm>
            <a:off x="1" y="6658663"/>
            <a:ext cx="4028439" cy="350520"/>
          </a:xfrm>
          <a:prstGeom prst="rect">
            <a:avLst/>
          </a:prstGeom>
        </p:spPr>
        <p:txBody>
          <a:bodyPr vert="horz" lIns="92930" tIns="46465" rIns="92930" bIns="46465"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5265810" y="6658663"/>
            <a:ext cx="4028439" cy="350520"/>
          </a:xfrm>
          <a:prstGeom prst="rect">
            <a:avLst/>
          </a:prstGeom>
        </p:spPr>
        <p:txBody>
          <a:bodyPr vert="horz" lIns="92930" tIns="46465" rIns="92930" bIns="46465" rtlCol="0" anchor="b"/>
          <a:lstStyle>
            <a:lvl1pPr algn="r">
              <a:defRPr sz="1200"/>
            </a:lvl1pPr>
          </a:lstStyle>
          <a:p>
            <a:fld id="{449323F4-2DFF-4C4D-AE97-6765F37AE709}" type="slidenum">
              <a:rPr lang="es-CL" smtClean="0"/>
              <a:t>‹Nº›</a:t>
            </a:fld>
            <a:endParaRPr lang="es-CL"/>
          </a:p>
        </p:txBody>
      </p:sp>
    </p:spTree>
    <p:extLst>
      <p:ext uri="{BB962C8B-B14F-4D97-AF65-F5344CB8AC3E}">
        <p14:creationId xmlns:p14="http://schemas.microsoft.com/office/powerpoint/2010/main" val="993990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8439" cy="350520"/>
          </a:xfrm>
          <a:prstGeom prst="rect">
            <a:avLst/>
          </a:prstGeom>
        </p:spPr>
        <p:txBody>
          <a:bodyPr vert="horz" lIns="92930" tIns="46465" rIns="92930" bIns="46465" rtlCol="0"/>
          <a:lstStyle>
            <a:lvl1pPr algn="l">
              <a:defRPr sz="1200"/>
            </a:lvl1pPr>
          </a:lstStyle>
          <a:p>
            <a:endParaRPr lang="es-CL"/>
          </a:p>
        </p:txBody>
      </p:sp>
      <p:sp>
        <p:nvSpPr>
          <p:cNvPr id="3" name="2 Marcador de fecha"/>
          <p:cNvSpPr>
            <a:spLocks noGrp="1"/>
          </p:cNvSpPr>
          <p:nvPr>
            <p:ph type="dt" idx="1"/>
          </p:nvPr>
        </p:nvSpPr>
        <p:spPr>
          <a:xfrm>
            <a:off x="5266348" y="0"/>
            <a:ext cx="4028439" cy="350520"/>
          </a:xfrm>
          <a:prstGeom prst="rect">
            <a:avLst/>
          </a:prstGeom>
        </p:spPr>
        <p:txBody>
          <a:bodyPr vert="horz" lIns="92930" tIns="46465" rIns="92930" bIns="46465" rtlCol="0"/>
          <a:lstStyle>
            <a:lvl1pPr algn="r">
              <a:defRPr sz="1200"/>
            </a:lvl1pPr>
          </a:lstStyle>
          <a:p>
            <a:fld id="{BA7B18F2-C8A8-4CFD-8E36-B31AB4894D45}" type="datetimeFigureOut">
              <a:rPr lang="es-CL" smtClean="0"/>
              <a:t>05/02/2020</a:t>
            </a:fld>
            <a:endParaRPr lang="es-CL"/>
          </a:p>
        </p:txBody>
      </p:sp>
      <p:sp>
        <p:nvSpPr>
          <p:cNvPr id="4" name="3 Marcador de imagen de diapositiva"/>
          <p:cNvSpPr>
            <a:spLocks noGrp="1" noRot="1" noChangeAspect="1"/>
          </p:cNvSpPr>
          <p:nvPr>
            <p:ph type="sldImg" idx="2"/>
          </p:nvPr>
        </p:nvSpPr>
        <p:spPr>
          <a:xfrm>
            <a:off x="2314575" y="527050"/>
            <a:ext cx="4667250" cy="2625725"/>
          </a:xfrm>
          <a:prstGeom prst="rect">
            <a:avLst/>
          </a:prstGeom>
          <a:noFill/>
          <a:ln w="12700">
            <a:solidFill>
              <a:prstClr val="black"/>
            </a:solidFill>
          </a:ln>
        </p:spPr>
        <p:txBody>
          <a:bodyPr vert="horz" lIns="92930" tIns="46465" rIns="92930" bIns="46465" rtlCol="0" anchor="ctr"/>
          <a:lstStyle/>
          <a:p>
            <a:endParaRPr lang="es-CL"/>
          </a:p>
        </p:txBody>
      </p:sp>
      <p:sp>
        <p:nvSpPr>
          <p:cNvPr id="5" name="4 Marcador de notas"/>
          <p:cNvSpPr>
            <a:spLocks noGrp="1"/>
          </p:cNvSpPr>
          <p:nvPr>
            <p:ph type="body" sz="quarter" idx="3"/>
          </p:nvPr>
        </p:nvSpPr>
        <p:spPr>
          <a:xfrm>
            <a:off x="929640" y="3329941"/>
            <a:ext cx="7437120" cy="3154680"/>
          </a:xfrm>
          <a:prstGeom prst="rect">
            <a:avLst/>
          </a:prstGeom>
        </p:spPr>
        <p:txBody>
          <a:bodyPr vert="horz" lIns="92930" tIns="46465" rIns="92930" bIns="46465"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1" y="6658258"/>
            <a:ext cx="4028439" cy="350520"/>
          </a:xfrm>
          <a:prstGeom prst="rect">
            <a:avLst/>
          </a:prstGeom>
        </p:spPr>
        <p:txBody>
          <a:bodyPr vert="horz" lIns="92930" tIns="46465" rIns="92930" bIns="46465"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5266348" y="6658258"/>
            <a:ext cx="4028439" cy="350520"/>
          </a:xfrm>
          <a:prstGeom prst="rect">
            <a:avLst/>
          </a:prstGeom>
        </p:spPr>
        <p:txBody>
          <a:bodyPr vert="horz" lIns="92930" tIns="46465" rIns="92930" bIns="46465" rtlCol="0" anchor="b"/>
          <a:lstStyle>
            <a:lvl1pPr algn="r">
              <a:defRPr sz="1200"/>
            </a:lvl1pPr>
          </a:lstStyle>
          <a:p>
            <a:fld id="{B840E6D0-90E8-4336-9BF6-E31A9ED1E44E}" type="slidenum">
              <a:rPr lang="es-CL" smtClean="0"/>
              <a:t>‹Nº›</a:t>
            </a:fld>
            <a:endParaRPr lang="es-CL"/>
          </a:p>
        </p:txBody>
      </p:sp>
    </p:spTree>
    <p:extLst>
      <p:ext uri="{BB962C8B-B14F-4D97-AF65-F5344CB8AC3E}">
        <p14:creationId xmlns:p14="http://schemas.microsoft.com/office/powerpoint/2010/main" val="69934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B840E6D0-90E8-4336-9BF6-E31A9ED1E44E}" type="slidenum">
              <a:rPr lang="es-CL" smtClean="0"/>
              <a:pPr/>
              <a:t>2</a:t>
            </a:fld>
            <a:endParaRPr lang="es-CL" dirty="0"/>
          </a:p>
        </p:txBody>
      </p:sp>
    </p:spTree>
    <p:extLst>
      <p:ext uri="{BB962C8B-B14F-4D97-AF65-F5344CB8AC3E}">
        <p14:creationId xmlns:p14="http://schemas.microsoft.com/office/powerpoint/2010/main" val="176654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B840E6D0-90E8-4336-9BF6-E31A9ED1E44E}" type="slidenum">
              <a:rPr lang="es-CL" smtClean="0"/>
              <a:t>3</a:t>
            </a:fld>
            <a:endParaRPr lang="es-CL" dirty="0"/>
          </a:p>
        </p:txBody>
      </p:sp>
    </p:spTree>
    <p:extLst>
      <p:ext uri="{BB962C8B-B14F-4D97-AF65-F5344CB8AC3E}">
        <p14:creationId xmlns:p14="http://schemas.microsoft.com/office/powerpoint/2010/main" val="422537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B840E6D0-90E8-4336-9BF6-E31A9ED1E44E}" type="slidenum">
              <a:rPr lang="es-CL" smtClean="0"/>
              <a:t>5</a:t>
            </a:fld>
            <a:endParaRPr lang="es-CL"/>
          </a:p>
        </p:txBody>
      </p:sp>
    </p:spTree>
    <p:extLst>
      <p:ext uri="{BB962C8B-B14F-4D97-AF65-F5344CB8AC3E}">
        <p14:creationId xmlns:p14="http://schemas.microsoft.com/office/powerpoint/2010/main" val="54955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B840E6D0-90E8-4336-9BF6-E31A9ED1E44E}" type="slidenum">
              <a:rPr lang="es-CL" smtClean="0"/>
              <a:t>6</a:t>
            </a:fld>
            <a:endParaRPr lang="es-CL"/>
          </a:p>
        </p:txBody>
      </p:sp>
    </p:spTree>
    <p:extLst>
      <p:ext uri="{BB962C8B-B14F-4D97-AF65-F5344CB8AC3E}">
        <p14:creationId xmlns:p14="http://schemas.microsoft.com/office/powerpoint/2010/main" val="215495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3C1294CD-709A-4FB2-B6AB-D261D52D6261}" type="datetime1">
              <a:rPr lang="es-CL" smtClean="0"/>
              <a:t>05/02/2020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3945CDC-2003-4083-872C-60CC2A5574A5}" type="slidenum">
              <a:rPr lang="es-CL" smtClean="0"/>
              <a:t>‹Nº›</a:t>
            </a:fld>
            <a:endParaRPr lang="es-CL"/>
          </a:p>
        </p:txBody>
      </p:sp>
    </p:spTree>
    <p:extLst>
      <p:ext uri="{BB962C8B-B14F-4D97-AF65-F5344CB8AC3E}">
        <p14:creationId xmlns:p14="http://schemas.microsoft.com/office/powerpoint/2010/main" val="335778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AEC211DD-5AD5-4C8F-95F1-118F5D37BBF1}" type="datetime1">
              <a:rPr lang="es-CL" smtClean="0"/>
              <a:t>05/02/2020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3945CDC-2003-4083-872C-60CC2A5574A5}" type="slidenum">
              <a:rPr lang="es-CL" smtClean="0"/>
              <a:t>‹Nº›</a:t>
            </a:fld>
            <a:endParaRPr lang="es-CL"/>
          </a:p>
        </p:txBody>
      </p:sp>
    </p:spTree>
    <p:extLst>
      <p:ext uri="{BB962C8B-B14F-4D97-AF65-F5344CB8AC3E}">
        <p14:creationId xmlns:p14="http://schemas.microsoft.com/office/powerpoint/2010/main" val="273689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363F3C1-5C36-49D9-9E91-072DE4947497}" type="datetime1">
              <a:rPr lang="es-CL" smtClean="0"/>
              <a:t>05/02/2020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3945CDC-2003-4083-872C-60CC2A5574A5}" type="slidenum">
              <a:rPr lang="es-CL" smtClean="0"/>
              <a:t>‹Nº›</a:t>
            </a:fld>
            <a:endParaRPr lang="es-CL"/>
          </a:p>
        </p:txBody>
      </p:sp>
    </p:spTree>
    <p:extLst>
      <p:ext uri="{BB962C8B-B14F-4D97-AF65-F5344CB8AC3E}">
        <p14:creationId xmlns:p14="http://schemas.microsoft.com/office/powerpoint/2010/main" val="193616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16FE34C-61E1-4393-9944-1A6FEF5027CE}" type="datetime1">
              <a:rPr lang="es-CL" smtClean="0"/>
              <a:t>05/02/2020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2649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69D4C55E-9E03-4A73-8A0F-5FF5F0C58012}" type="datetime1">
              <a:rPr lang="es-CL" smtClean="0"/>
              <a:t>05/02/2020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3945CDC-2003-4083-872C-60CC2A5574A5}" type="slidenum">
              <a:rPr lang="es-CL" smtClean="0"/>
              <a:t>‹Nº›</a:t>
            </a:fld>
            <a:endParaRPr lang="es-CL"/>
          </a:p>
        </p:txBody>
      </p:sp>
    </p:spTree>
    <p:extLst>
      <p:ext uri="{BB962C8B-B14F-4D97-AF65-F5344CB8AC3E}">
        <p14:creationId xmlns:p14="http://schemas.microsoft.com/office/powerpoint/2010/main" val="154861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6EEB20D-DBE4-4091-97E2-A3ECDF446110}" type="datetime1">
              <a:rPr lang="es-CL" smtClean="0"/>
              <a:t>05/02/2020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3945CDC-2003-4083-872C-60CC2A5574A5}" type="slidenum">
              <a:rPr lang="es-CL" smtClean="0"/>
              <a:t>‹Nº›</a:t>
            </a:fld>
            <a:endParaRPr lang="es-CL"/>
          </a:p>
        </p:txBody>
      </p:sp>
    </p:spTree>
    <p:extLst>
      <p:ext uri="{BB962C8B-B14F-4D97-AF65-F5344CB8AC3E}">
        <p14:creationId xmlns:p14="http://schemas.microsoft.com/office/powerpoint/2010/main" val="283049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05BBF926-16DD-41DD-91FF-2DD0A4C30E75}" type="datetime1">
              <a:rPr lang="es-CL" smtClean="0"/>
              <a:t>05/02/2020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3945CDC-2003-4083-872C-60CC2A5574A5}" type="slidenum">
              <a:rPr lang="es-CL" smtClean="0"/>
              <a:t>‹Nº›</a:t>
            </a:fld>
            <a:endParaRPr lang="es-CL"/>
          </a:p>
        </p:txBody>
      </p:sp>
    </p:spTree>
    <p:extLst>
      <p:ext uri="{BB962C8B-B14F-4D97-AF65-F5344CB8AC3E}">
        <p14:creationId xmlns:p14="http://schemas.microsoft.com/office/powerpoint/2010/main" val="19793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BC1E2EE6-685F-4EFA-9C6C-79C69770E15B}" type="datetime1">
              <a:rPr lang="es-CL" smtClean="0"/>
              <a:t>05/02/2020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3945CDC-2003-4083-872C-60CC2A5574A5}" type="slidenum">
              <a:rPr lang="es-CL" smtClean="0"/>
              <a:t>‹Nº›</a:t>
            </a:fld>
            <a:endParaRPr lang="es-CL"/>
          </a:p>
        </p:txBody>
      </p:sp>
    </p:spTree>
    <p:extLst>
      <p:ext uri="{BB962C8B-B14F-4D97-AF65-F5344CB8AC3E}">
        <p14:creationId xmlns:p14="http://schemas.microsoft.com/office/powerpoint/2010/main" val="425809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C2BA93D4-3300-451A-B27E-EFBDB4297082}" type="datetime1">
              <a:rPr lang="es-CL" smtClean="0"/>
              <a:t>05/02/2020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3945CDC-2003-4083-872C-60CC2A5574A5}" type="slidenum">
              <a:rPr lang="es-CL" smtClean="0"/>
              <a:t>‹Nº›</a:t>
            </a:fld>
            <a:endParaRPr lang="es-CL"/>
          </a:p>
        </p:txBody>
      </p:sp>
    </p:spTree>
    <p:extLst>
      <p:ext uri="{BB962C8B-B14F-4D97-AF65-F5344CB8AC3E}">
        <p14:creationId xmlns:p14="http://schemas.microsoft.com/office/powerpoint/2010/main" val="7503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AFA6E35-D6B9-41D1-9285-4C6833AB7093}" type="datetime1">
              <a:rPr lang="es-CL" smtClean="0"/>
              <a:t>05/02/2020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3945CDC-2003-4083-872C-60CC2A5574A5}" type="slidenum">
              <a:rPr lang="es-CL" smtClean="0"/>
              <a:t>‹Nº›</a:t>
            </a:fld>
            <a:endParaRPr lang="es-CL"/>
          </a:p>
        </p:txBody>
      </p:sp>
    </p:spTree>
    <p:extLst>
      <p:ext uri="{BB962C8B-B14F-4D97-AF65-F5344CB8AC3E}">
        <p14:creationId xmlns:p14="http://schemas.microsoft.com/office/powerpoint/2010/main" val="209693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603C8B5-1789-4D12-BD70-CD97187BAB9A}" type="datetime1">
              <a:rPr lang="es-CL" smtClean="0"/>
              <a:t>05/02/2020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3945CDC-2003-4083-872C-60CC2A5574A5}" type="slidenum">
              <a:rPr lang="es-CL" smtClean="0"/>
              <a:t>‹Nº›</a:t>
            </a:fld>
            <a:endParaRPr lang="es-CL"/>
          </a:p>
        </p:txBody>
      </p:sp>
    </p:spTree>
    <p:extLst>
      <p:ext uri="{BB962C8B-B14F-4D97-AF65-F5344CB8AC3E}">
        <p14:creationId xmlns:p14="http://schemas.microsoft.com/office/powerpoint/2010/main" val="306663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0D777A7-ECB3-4F11-8026-832209083659}" type="datetime1">
              <a:rPr lang="es-CL" smtClean="0"/>
              <a:t>05/02/2020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3945CDC-2003-4083-872C-60CC2A5574A5}" type="slidenum">
              <a:rPr lang="es-CL" smtClean="0"/>
              <a:t>‹Nº›</a:t>
            </a:fld>
            <a:endParaRPr lang="es-CL"/>
          </a:p>
        </p:txBody>
      </p:sp>
    </p:spTree>
    <p:extLst>
      <p:ext uri="{BB962C8B-B14F-4D97-AF65-F5344CB8AC3E}">
        <p14:creationId xmlns:p14="http://schemas.microsoft.com/office/powerpoint/2010/main" val="293532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8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64B1D-3677-4C1B-BD32-322DB696AF8B}" type="datetime1">
              <a:rPr lang="es-CL" smtClean="0"/>
              <a:t>05/02/2020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45CDC-2003-4083-872C-60CC2A5574A5}" type="slidenum">
              <a:rPr lang="es-CL" smtClean="0"/>
              <a:t>‹Nº›</a:t>
            </a:fld>
            <a:endParaRPr lang="es-CL"/>
          </a:p>
        </p:txBody>
      </p:sp>
    </p:spTree>
    <p:extLst>
      <p:ext uri="{BB962C8B-B14F-4D97-AF65-F5344CB8AC3E}">
        <p14:creationId xmlns:p14="http://schemas.microsoft.com/office/powerpoint/2010/main" val="3425286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4.jpe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jpeg"/><Relationship Id="rId33" Type="http://schemas.openxmlformats.org/officeDocument/2006/relationships/image" Target="../media/image43.png"/><Relationship Id="rId38" Type="http://schemas.openxmlformats.org/officeDocument/2006/relationships/image" Target="../media/image48.jpe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jpeg"/><Relationship Id="rId29"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2.png"/><Relationship Id="rId37" Type="http://schemas.openxmlformats.org/officeDocument/2006/relationships/image" Target="../media/image47.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jpeg"/><Relationship Id="rId28" Type="http://schemas.openxmlformats.org/officeDocument/2006/relationships/image" Target="../media/image38.jpeg"/><Relationship Id="rId36" Type="http://schemas.openxmlformats.org/officeDocument/2006/relationships/image" Target="../media/image46.png"/><Relationship Id="rId10" Type="http://schemas.openxmlformats.org/officeDocument/2006/relationships/image" Target="../media/image21.jpg"/><Relationship Id="rId19" Type="http://schemas.openxmlformats.org/officeDocument/2006/relationships/image" Target="../media/image30.png"/><Relationship Id="rId31" Type="http://schemas.openxmlformats.org/officeDocument/2006/relationships/image" Target="../media/image41.png"/><Relationship Id="rId4" Type="http://schemas.openxmlformats.org/officeDocument/2006/relationships/image" Target="../media/image15.jp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7.jpeg"/><Relationship Id="rId30" Type="http://schemas.openxmlformats.org/officeDocument/2006/relationships/image" Target="../media/image40.jpeg"/><Relationship Id="rId35"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chart" Target="../charts/char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12">
            <a:extLst>
              <a:ext uri="{FF2B5EF4-FFF2-40B4-BE49-F238E27FC236}">
                <a16:creationId xmlns:a16="http://schemas.microsoft.com/office/drawing/2014/main" id="{12CB752A-D992-4030-B5BC-F8A32427AD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26"/>
            <a:ext cx="12192000" cy="6858000"/>
          </a:xfrm>
        </p:spPr>
      </p:pic>
      <p:sp>
        <p:nvSpPr>
          <p:cNvPr id="9" name="Rectángulo 8">
            <a:extLst>
              <a:ext uri="{FF2B5EF4-FFF2-40B4-BE49-F238E27FC236}">
                <a16:creationId xmlns:a16="http://schemas.microsoft.com/office/drawing/2014/main" id="{5FD556BD-964D-47B9-84A3-9EF20B0DA86B}"/>
              </a:ext>
            </a:extLst>
          </p:cNvPr>
          <p:cNvSpPr/>
          <p:nvPr/>
        </p:nvSpPr>
        <p:spPr>
          <a:xfrm>
            <a:off x="0" y="4565649"/>
            <a:ext cx="12192000" cy="22828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CuadroTexto 9">
            <a:extLst>
              <a:ext uri="{FF2B5EF4-FFF2-40B4-BE49-F238E27FC236}">
                <a16:creationId xmlns:a16="http://schemas.microsoft.com/office/drawing/2014/main" id="{3B6A9ED0-3D8F-4538-9CE1-8C0BB28EC162}"/>
              </a:ext>
            </a:extLst>
          </p:cNvPr>
          <p:cNvSpPr txBox="1"/>
          <p:nvPr/>
        </p:nvSpPr>
        <p:spPr>
          <a:xfrm>
            <a:off x="8386239" y="5967887"/>
            <a:ext cx="4138843" cy="400110"/>
          </a:xfrm>
          <a:prstGeom prst="rect">
            <a:avLst/>
          </a:prstGeom>
          <a:noFill/>
        </p:spPr>
        <p:txBody>
          <a:bodyPr wrap="square" rtlCol="0">
            <a:spAutoFit/>
          </a:bodyPr>
          <a:lstStyle/>
          <a:p>
            <a:r>
              <a:rPr lang="es-CL" sz="2000" dirty="0">
                <a:solidFill>
                  <a:schemeClr val="bg2">
                    <a:lumMod val="75000"/>
                  </a:schemeClr>
                </a:solidFill>
                <a:latin typeface="Century Gothic" panose="020B0502020202020204" pitchFamily="34" charset="0"/>
              </a:rPr>
              <a:t>finterra.cl  vitacura </a:t>
            </a:r>
            <a:r>
              <a:rPr lang="es-CL" sz="1600" dirty="0">
                <a:solidFill>
                  <a:schemeClr val="bg2">
                    <a:lumMod val="75000"/>
                  </a:schemeClr>
                </a:solidFill>
                <a:latin typeface="Century Gothic" panose="020B0502020202020204" pitchFamily="34" charset="0"/>
              </a:rPr>
              <a:t>2736 Of. 501</a:t>
            </a:r>
          </a:p>
        </p:txBody>
      </p:sp>
      <p:cxnSp>
        <p:nvCxnSpPr>
          <p:cNvPr id="3" name="Conector recto 2">
            <a:extLst>
              <a:ext uri="{FF2B5EF4-FFF2-40B4-BE49-F238E27FC236}">
                <a16:creationId xmlns:a16="http://schemas.microsoft.com/office/drawing/2014/main" id="{904F423F-51BD-4728-8771-2FDEE527C1E1}"/>
              </a:ext>
            </a:extLst>
          </p:cNvPr>
          <p:cNvCxnSpPr>
            <a:cxnSpLocks/>
          </p:cNvCxnSpPr>
          <p:nvPr/>
        </p:nvCxnSpPr>
        <p:spPr>
          <a:xfrm>
            <a:off x="9698313" y="5860756"/>
            <a:ext cx="0" cy="614371"/>
          </a:xfrm>
          <a:prstGeom prst="line">
            <a:avLst/>
          </a:prstGeom>
          <a:ln w="127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82615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25500" y="508253"/>
            <a:ext cx="9718675" cy="382156"/>
          </a:xfrm>
          <a:prstGeom prst="rect">
            <a:avLst/>
          </a:prstGeom>
        </p:spPr>
        <p:txBody>
          <a:bodyPr vert="horz" wrap="square" lIns="0" tIns="12700" rIns="0" bIns="0" rtlCol="0">
            <a:spAutoFit/>
          </a:bodyPr>
          <a:lstStyle/>
          <a:p>
            <a:pPr marL="12700">
              <a:lnSpc>
                <a:spcPct val="100000"/>
              </a:lnSpc>
              <a:spcBef>
                <a:spcPts val="100"/>
              </a:spcBef>
            </a:pPr>
            <a:r>
              <a:rPr lang="es-CL" sz="2400" b="1" dirty="0">
                <a:solidFill>
                  <a:srgbClr val="595959"/>
                </a:solidFill>
                <a:latin typeface="Century Gothic"/>
              </a:rPr>
              <a:t>6.-Propuesta Acuerdo Marco de Financiamiento Responsable</a:t>
            </a:r>
            <a:endParaRPr sz="2400" b="1" dirty="0">
              <a:solidFill>
                <a:srgbClr val="595959"/>
              </a:solidFill>
              <a:latin typeface="Century Gothic"/>
            </a:endParaRPr>
          </a:p>
        </p:txBody>
      </p:sp>
      <p:sp>
        <p:nvSpPr>
          <p:cNvPr id="4" name="object 4"/>
          <p:cNvSpPr txBox="1"/>
          <p:nvPr/>
        </p:nvSpPr>
        <p:spPr>
          <a:xfrm>
            <a:off x="825500" y="1172518"/>
            <a:ext cx="4933950" cy="197490"/>
          </a:xfrm>
          <a:prstGeom prst="rect">
            <a:avLst/>
          </a:prstGeom>
        </p:spPr>
        <p:txBody>
          <a:bodyPr vert="horz" wrap="square" lIns="0" tIns="12700" rIns="0" bIns="0" rtlCol="0">
            <a:spAutoFit/>
          </a:bodyPr>
          <a:lstStyle/>
          <a:p>
            <a:pPr>
              <a:lnSpc>
                <a:spcPct val="100000"/>
              </a:lnSpc>
              <a:spcBef>
                <a:spcPts val="100"/>
              </a:spcBef>
            </a:pPr>
            <a:r>
              <a:rPr sz="1200" b="1" dirty="0">
                <a:solidFill>
                  <a:schemeClr val="bg2">
                    <a:lumMod val="25000"/>
                  </a:schemeClr>
                </a:solidFill>
                <a:latin typeface="Century Gothic" panose="020B0502020202020204" pitchFamily="34" charset="0"/>
              </a:rPr>
              <a:t>Términos y </a:t>
            </a:r>
            <a:r>
              <a:rPr sz="1200" b="1" dirty="0" err="1">
                <a:solidFill>
                  <a:schemeClr val="bg2">
                    <a:lumMod val="25000"/>
                  </a:schemeClr>
                </a:solidFill>
                <a:latin typeface="Century Gothic" panose="020B0502020202020204" pitchFamily="34" charset="0"/>
              </a:rPr>
              <a:t>Condiciones</a:t>
            </a:r>
            <a:r>
              <a:rPr sz="1200" b="1" dirty="0">
                <a:solidFill>
                  <a:schemeClr val="bg2">
                    <a:lumMod val="25000"/>
                  </a:schemeClr>
                </a:solidFill>
                <a:latin typeface="Century Gothic" panose="020B0502020202020204" pitchFamily="34" charset="0"/>
              </a:rPr>
              <a:t> </a:t>
            </a:r>
            <a:r>
              <a:rPr sz="1200" b="1" dirty="0" err="1">
                <a:solidFill>
                  <a:schemeClr val="bg2">
                    <a:lumMod val="25000"/>
                  </a:schemeClr>
                </a:solidFill>
                <a:latin typeface="Century Gothic" panose="020B0502020202020204" pitchFamily="34" charset="0"/>
              </a:rPr>
              <a:t>Generales</a:t>
            </a:r>
            <a:endParaRPr sz="1200" b="1" dirty="0">
              <a:solidFill>
                <a:schemeClr val="bg2">
                  <a:lumMod val="25000"/>
                </a:schemeClr>
              </a:solidFill>
              <a:latin typeface="Century Gothic" panose="020B0502020202020204" pitchFamily="34" charset="0"/>
            </a:endParaRPr>
          </a:p>
        </p:txBody>
      </p:sp>
      <p:graphicFrame>
        <p:nvGraphicFramePr>
          <p:cNvPr id="10" name="object 10"/>
          <p:cNvGraphicFramePr>
            <a:graphicFrameLocks noGrp="1"/>
          </p:cNvGraphicFramePr>
          <p:nvPr>
            <p:extLst>
              <p:ext uri="{D42A27DB-BD31-4B8C-83A1-F6EECF244321}">
                <p14:modId xmlns:p14="http://schemas.microsoft.com/office/powerpoint/2010/main" val="3637799053"/>
              </p:ext>
            </p:extLst>
          </p:nvPr>
        </p:nvGraphicFramePr>
        <p:xfrm>
          <a:off x="825500" y="1611993"/>
          <a:ext cx="9836149" cy="2938584"/>
        </p:xfrm>
        <a:graphic>
          <a:graphicData uri="http://schemas.openxmlformats.org/drawingml/2006/table">
            <a:tbl>
              <a:tblPr firstRow="1" bandRow="1">
                <a:tableStyleId>{2D5ABB26-0587-4C30-8999-92F81FD0307C}</a:tableStyleId>
              </a:tblPr>
              <a:tblGrid>
                <a:gridCol w="1627969">
                  <a:extLst>
                    <a:ext uri="{9D8B030D-6E8A-4147-A177-3AD203B41FA5}">
                      <a16:colId xmlns:a16="http://schemas.microsoft.com/office/drawing/2014/main" val="20000"/>
                    </a:ext>
                  </a:extLst>
                </a:gridCol>
                <a:gridCol w="8172831">
                  <a:extLst>
                    <a:ext uri="{9D8B030D-6E8A-4147-A177-3AD203B41FA5}">
                      <a16:colId xmlns:a16="http://schemas.microsoft.com/office/drawing/2014/main" val="20001"/>
                    </a:ext>
                  </a:extLst>
                </a:gridCol>
                <a:gridCol w="35349">
                  <a:extLst>
                    <a:ext uri="{9D8B030D-6E8A-4147-A177-3AD203B41FA5}">
                      <a16:colId xmlns:a16="http://schemas.microsoft.com/office/drawing/2014/main" val="20002"/>
                    </a:ext>
                  </a:extLst>
                </a:gridCol>
              </a:tblGrid>
              <a:tr h="1244638">
                <a:tc>
                  <a:txBody>
                    <a:bodyPr/>
                    <a:lstStyle/>
                    <a:p>
                      <a:pPr marL="98425" algn="l" defTabSz="914400" rtl="0" eaLnBrk="1" latinLnBrk="0" hangingPunct="1">
                        <a:lnSpc>
                          <a:spcPct val="100000"/>
                        </a:lnSpc>
                        <a:spcBef>
                          <a:spcPts val="295"/>
                        </a:spcBef>
                      </a:pPr>
                      <a:endParaRPr sz="1100" b="1" kern="1200" dirty="0">
                        <a:solidFill>
                          <a:schemeClr val="bg1"/>
                        </a:solidFill>
                        <a:latin typeface="Century Gothic" panose="020B0502020202020204" pitchFamily="34" charset="0"/>
                        <a:ea typeface="+mn-ea"/>
                        <a:cs typeface="+mn-cs"/>
                      </a:endParaRPr>
                    </a:p>
                    <a:p>
                      <a:pPr marL="98425" algn="l" defTabSz="914400" rtl="0" eaLnBrk="1" latinLnBrk="0" hangingPunct="1">
                        <a:lnSpc>
                          <a:spcPct val="100000"/>
                        </a:lnSpc>
                        <a:spcBef>
                          <a:spcPts val="295"/>
                        </a:spcBef>
                      </a:pPr>
                      <a:endParaRPr sz="1100" b="1" kern="1200" dirty="0">
                        <a:solidFill>
                          <a:schemeClr val="bg1"/>
                        </a:solidFill>
                        <a:latin typeface="Century Gothic" panose="020B0502020202020204" pitchFamily="34" charset="0"/>
                        <a:ea typeface="+mn-ea"/>
                        <a:cs typeface="+mn-cs"/>
                      </a:endParaRPr>
                    </a:p>
                    <a:p>
                      <a:pPr marL="98425" algn="l" defTabSz="914400" rtl="0" eaLnBrk="1" latinLnBrk="0" hangingPunct="1">
                        <a:lnSpc>
                          <a:spcPct val="100000"/>
                        </a:lnSpc>
                        <a:spcBef>
                          <a:spcPts val="295"/>
                        </a:spcBef>
                      </a:pPr>
                      <a:endParaRPr sz="1100" b="1" kern="1200" dirty="0">
                        <a:solidFill>
                          <a:schemeClr val="bg1"/>
                        </a:solidFill>
                        <a:latin typeface="Century Gothic" panose="020B0502020202020204" pitchFamily="34" charset="0"/>
                        <a:ea typeface="+mn-ea"/>
                        <a:cs typeface="+mn-cs"/>
                      </a:endParaRPr>
                    </a:p>
                    <a:p>
                      <a:pPr marL="98425" algn="l" defTabSz="914400" rtl="0" eaLnBrk="1" latinLnBrk="0" hangingPunct="1">
                        <a:lnSpc>
                          <a:spcPct val="100000"/>
                        </a:lnSpc>
                        <a:spcBef>
                          <a:spcPts val="295"/>
                        </a:spcBef>
                      </a:pPr>
                      <a:r>
                        <a:rPr lang="es-CL" sz="1100" b="1" kern="1200" dirty="0">
                          <a:solidFill>
                            <a:schemeClr val="bg1"/>
                          </a:solidFill>
                          <a:latin typeface="Century Gothic" panose="020B0502020202020204" pitchFamily="34" charset="0"/>
                          <a:ea typeface="+mn-ea"/>
                          <a:cs typeface="+mn-cs"/>
                        </a:rPr>
                        <a:t>Marco de Acuerdo</a:t>
                      </a:r>
                      <a:endParaRPr sz="1100" b="1" kern="1200" dirty="0">
                        <a:solidFill>
                          <a:schemeClr val="bg1"/>
                        </a:solidFill>
                        <a:latin typeface="Century Gothic" panose="020B0502020202020204" pitchFamily="34" charset="0"/>
                        <a:ea typeface="+mn-ea"/>
                        <a:cs typeface="+mn-cs"/>
                      </a:endParaRPr>
                    </a:p>
                  </a:txBody>
                  <a:tcPr marL="0" marR="0" marT="0"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solidFill>
                      <a:schemeClr val="accent1"/>
                    </a:solidFill>
                  </a:tcPr>
                </a:tc>
                <a:tc>
                  <a:txBody>
                    <a:bodyPr/>
                    <a:lstStyle/>
                    <a:p>
                      <a:pPr marL="98425">
                        <a:lnSpc>
                          <a:spcPct val="100000"/>
                        </a:lnSpc>
                        <a:spcBef>
                          <a:spcPts val="295"/>
                        </a:spcBef>
                      </a:pPr>
                      <a:r>
                        <a:rPr lang="es-CL" sz="1100" kern="1200" dirty="0">
                          <a:solidFill>
                            <a:schemeClr val="tx1"/>
                          </a:solidFill>
                          <a:latin typeface="Century Gothic" panose="020B0502020202020204" pitchFamily="34" charset="0"/>
                          <a:ea typeface="+mn-ea"/>
                          <a:cs typeface="+mn-cs"/>
                        </a:rPr>
                        <a:t>Aspectos a considerar :</a:t>
                      </a:r>
                      <a:endParaRPr sz="1100" kern="1200" dirty="0">
                        <a:solidFill>
                          <a:schemeClr val="tx1"/>
                        </a:solidFill>
                        <a:latin typeface="Century Gothic" panose="020B0502020202020204" pitchFamily="34" charset="0"/>
                        <a:ea typeface="+mn-ea"/>
                        <a:cs typeface="+mn-cs"/>
                      </a:endParaRPr>
                    </a:p>
                    <a:p>
                      <a:pPr marL="327025" indent="-228600">
                        <a:lnSpc>
                          <a:spcPct val="100000"/>
                        </a:lnSpc>
                        <a:spcBef>
                          <a:spcPts val="600"/>
                        </a:spcBef>
                        <a:buAutoNum type="alphaLcPeriod"/>
                        <a:tabLst>
                          <a:tab pos="327025" algn="l"/>
                        </a:tabLst>
                      </a:pPr>
                      <a:r>
                        <a:rPr lang="es-CL" sz="1100" kern="1200" dirty="0">
                          <a:solidFill>
                            <a:schemeClr val="tx1"/>
                          </a:solidFill>
                          <a:latin typeface="Century Gothic" panose="020B0502020202020204" pitchFamily="34" charset="0"/>
                          <a:ea typeface="+mn-ea"/>
                          <a:cs typeface="+mn-cs"/>
                        </a:rPr>
                        <a:t>Protocolo por escrito de verificación y/ o autorización de SK a anticipar factura </a:t>
                      </a:r>
                      <a:r>
                        <a:rPr lang="es-CL" sz="1100" kern="1200" dirty="0" err="1">
                          <a:solidFill>
                            <a:schemeClr val="tx1"/>
                          </a:solidFill>
                          <a:latin typeface="Century Gothic" panose="020B0502020202020204" pitchFamily="34" charset="0"/>
                          <a:ea typeface="+mn-ea"/>
                          <a:cs typeface="+mn-cs"/>
                        </a:rPr>
                        <a:t>xx</a:t>
                      </a:r>
                      <a:r>
                        <a:rPr lang="es-CL" sz="1100" kern="1200" dirty="0">
                          <a:solidFill>
                            <a:schemeClr val="tx1"/>
                          </a:solidFill>
                          <a:latin typeface="Century Gothic" panose="020B0502020202020204" pitchFamily="34" charset="0"/>
                          <a:ea typeface="+mn-ea"/>
                          <a:cs typeface="+mn-cs"/>
                        </a:rPr>
                        <a:t>.</a:t>
                      </a:r>
                      <a:endParaRPr sz="1100" kern="1200" dirty="0">
                        <a:solidFill>
                          <a:schemeClr val="tx1"/>
                        </a:solidFill>
                        <a:latin typeface="Century Gothic" panose="020B0502020202020204" pitchFamily="34" charset="0"/>
                        <a:ea typeface="+mn-ea"/>
                        <a:cs typeface="+mn-cs"/>
                      </a:endParaRPr>
                    </a:p>
                    <a:p>
                      <a:pPr marL="327025" indent="-228600">
                        <a:lnSpc>
                          <a:spcPct val="100000"/>
                        </a:lnSpc>
                        <a:spcBef>
                          <a:spcPts val="600"/>
                        </a:spcBef>
                        <a:buAutoNum type="alphaLcPeriod"/>
                        <a:tabLst>
                          <a:tab pos="327025" algn="l"/>
                        </a:tabLst>
                      </a:pPr>
                      <a:r>
                        <a:rPr lang="es-CL" sz="1100" kern="1200" dirty="0">
                          <a:solidFill>
                            <a:schemeClr val="tx1"/>
                          </a:solidFill>
                          <a:latin typeface="Century Gothic" panose="020B0502020202020204" pitchFamily="34" charset="0"/>
                          <a:ea typeface="+mn-ea"/>
                          <a:cs typeface="+mn-cs"/>
                        </a:rPr>
                        <a:t>Plazos de Pago </a:t>
                      </a:r>
                      <a:r>
                        <a:rPr lang="es-CL" sz="1100" kern="1200" dirty="0" err="1">
                          <a:solidFill>
                            <a:schemeClr val="tx1"/>
                          </a:solidFill>
                          <a:highlight>
                            <a:srgbClr val="FFFF00"/>
                          </a:highlight>
                          <a:latin typeface="Century Gothic" panose="020B0502020202020204" pitchFamily="34" charset="0"/>
                          <a:ea typeface="+mn-ea"/>
                          <a:cs typeface="+mn-cs"/>
                        </a:rPr>
                        <a:t>xx</a:t>
                      </a:r>
                      <a:r>
                        <a:rPr lang="es-CL" sz="1100" kern="1200" dirty="0">
                          <a:solidFill>
                            <a:schemeClr val="tx1"/>
                          </a:solidFill>
                          <a:latin typeface="Century Gothic" panose="020B0502020202020204" pitchFamily="34" charset="0"/>
                          <a:ea typeface="+mn-ea"/>
                          <a:cs typeface="+mn-cs"/>
                        </a:rPr>
                        <a:t> </a:t>
                      </a:r>
                      <a:r>
                        <a:rPr lang="es-CL" sz="1100" kern="1200" dirty="0" err="1">
                          <a:solidFill>
                            <a:schemeClr val="tx1"/>
                          </a:solidFill>
                          <a:latin typeface="Century Gothic" panose="020B0502020202020204" pitchFamily="34" charset="0"/>
                          <a:ea typeface="+mn-ea"/>
                          <a:cs typeface="+mn-cs"/>
                        </a:rPr>
                        <a:t>dias</a:t>
                      </a:r>
                      <a:r>
                        <a:rPr lang="es-CL" sz="1100" kern="1200" dirty="0">
                          <a:solidFill>
                            <a:schemeClr val="tx1"/>
                          </a:solidFill>
                          <a:latin typeface="Century Gothic" panose="020B0502020202020204" pitchFamily="34" charset="0"/>
                          <a:ea typeface="+mn-ea"/>
                          <a:cs typeface="+mn-cs"/>
                        </a:rPr>
                        <a:t>.</a:t>
                      </a:r>
                      <a:endParaRPr sz="1100" kern="1200" dirty="0">
                        <a:solidFill>
                          <a:schemeClr val="tx1"/>
                        </a:solidFill>
                        <a:latin typeface="Century Gothic" panose="020B0502020202020204" pitchFamily="34" charset="0"/>
                        <a:ea typeface="+mn-ea"/>
                        <a:cs typeface="+mn-cs"/>
                      </a:endParaRPr>
                    </a:p>
                    <a:p>
                      <a:pPr marL="327025" indent="-228600">
                        <a:lnSpc>
                          <a:spcPct val="100000"/>
                        </a:lnSpc>
                        <a:spcBef>
                          <a:spcPts val="600"/>
                        </a:spcBef>
                        <a:buAutoNum type="alphaLcPeriod"/>
                        <a:tabLst>
                          <a:tab pos="327025" algn="l"/>
                        </a:tabLst>
                      </a:pPr>
                      <a:r>
                        <a:rPr lang="es-CL" sz="1100" kern="1200" dirty="0">
                          <a:solidFill>
                            <a:schemeClr val="tx1"/>
                          </a:solidFill>
                          <a:latin typeface="Century Gothic" panose="020B0502020202020204" pitchFamily="34" charset="0"/>
                          <a:ea typeface="+mn-ea"/>
                          <a:cs typeface="+mn-cs"/>
                        </a:rPr>
                        <a:t>Tasa de Descuento, se acuerda entre Finterra y pagador </a:t>
                      </a:r>
                      <a:r>
                        <a:rPr lang="es-CL" sz="1100" kern="1200" dirty="0">
                          <a:solidFill>
                            <a:schemeClr val="tx1"/>
                          </a:solidFill>
                          <a:highlight>
                            <a:srgbClr val="FFFF00"/>
                          </a:highlight>
                          <a:latin typeface="Century Gothic" panose="020B0502020202020204" pitchFamily="34" charset="0"/>
                          <a:ea typeface="+mn-ea"/>
                          <a:cs typeface="+mn-cs"/>
                        </a:rPr>
                        <a:t>0,95%</a:t>
                      </a:r>
                    </a:p>
                    <a:p>
                      <a:pPr marL="327025" indent="-228600">
                        <a:lnSpc>
                          <a:spcPct val="100000"/>
                        </a:lnSpc>
                        <a:spcBef>
                          <a:spcPts val="600"/>
                        </a:spcBef>
                        <a:buAutoNum type="alphaLcPeriod"/>
                        <a:tabLst>
                          <a:tab pos="327025" algn="l"/>
                        </a:tabLst>
                      </a:pPr>
                      <a:r>
                        <a:rPr lang="es-CL" sz="1100" kern="1200" dirty="0">
                          <a:solidFill>
                            <a:schemeClr val="tx1"/>
                          </a:solidFill>
                          <a:latin typeface="Century Gothic" panose="020B0502020202020204" pitchFamily="34" charset="0"/>
                          <a:ea typeface="+mn-ea"/>
                          <a:cs typeface="+mn-cs"/>
                        </a:rPr>
                        <a:t>% a Anticipar  (política de retenciones)</a:t>
                      </a:r>
                      <a:endParaRPr sz="1100" kern="1200" dirty="0">
                        <a:solidFill>
                          <a:schemeClr val="tx1"/>
                        </a:solidFill>
                        <a:latin typeface="Century Gothic" panose="020B0502020202020204" pitchFamily="34" charset="0"/>
                        <a:ea typeface="+mn-ea"/>
                        <a:cs typeface="+mn-cs"/>
                      </a:endParaRPr>
                    </a:p>
                    <a:p>
                      <a:pPr marL="327025" indent="-228600">
                        <a:lnSpc>
                          <a:spcPct val="100000"/>
                        </a:lnSpc>
                        <a:spcBef>
                          <a:spcPts val="600"/>
                        </a:spcBef>
                        <a:buAutoNum type="alphaLcPeriod"/>
                        <a:tabLst>
                          <a:tab pos="327025" algn="l"/>
                        </a:tabLst>
                      </a:pPr>
                      <a:r>
                        <a:rPr lang="es-CL" sz="1100" kern="1200" dirty="0">
                          <a:solidFill>
                            <a:schemeClr val="tx1"/>
                          </a:solidFill>
                          <a:latin typeface="Century Gothic" panose="020B0502020202020204" pitchFamily="34" charset="0"/>
                          <a:ea typeface="+mn-ea"/>
                          <a:cs typeface="+mn-cs"/>
                        </a:rPr>
                        <a:t>Forma de Pago a FINTERRA</a:t>
                      </a:r>
                      <a:endParaRPr sz="1100" kern="1200" dirty="0">
                        <a:solidFill>
                          <a:schemeClr val="tx1"/>
                        </a:solidFill>
                        <a:latin typeface="Century Gothic" panose="020B0502020202020204" pitchFamily="34" charset="0"/>
                        <a:ea typeface="+mn-ea"/>
                        <a:cs typeface="+mn-cs"/>
                      </a:endParaRPr>
                    </a:p>
                  </a:txBody>
                  <a:tcPr marL="0" marR="0" marT="37465"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solidFill>
                      <a:srgbClr val="F8F8F8"/>
                    </a:solidFill>
                  </a:tcPr>
                </a:tc>
                <a:tc>
                  <a:txBody>
                    <a:bodyPr/>
                    <a:lstStyle/>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spcBef>
                          <a:spcPts val="5"/>
                        </a:spcBef>
                      </a:pPr>
                      <a:endParaRPr sz="1050" dirty="0">
                        <a:latin typeface="Times New Roman"/>
                        <a:cs typeface="Times New Roman"/>
                      </a:endParaRPr>
                    </a:p>
                    <a:p>
                      <a:pPr marL="572770">
                        <a:lnSpc>
                          <a:spcPts val="790"/>
                        </a:lnSpc>
                      </a:pPr>
                      <a:endParaRPr sz="1100" dirty="0">
                        <a:latin typeface="Arial Black"/>
                        <a:cs typeface="Arial Black"/>
                      </a:endParaRPr>
                    </a:p>
                  </a:txBody>
                  <a:tcPr marL="0" marR="0" marT="0" marB="0">
                    <a:lnL w="12700">
                      <a:solidFill>
                        <a:srgbClr val="D9D9D9"/>
                      </a:solidFill>
                      <a:prstDash val="solid"/>
                    </a:lnL>
                    <a:lnT w="12700">
                      <a:solidFill>
                        <a:srgbClr val="D9D9D9"/>
                      </a:solidFill>
                      <a:prstDash val="solid"/>
                    </a:lnT>
                    <a:lnB w="12700">
                      <a:solidFill>
                        <a:srgbClr val="D9D9D9"/>
                      </a:solidFill>
                      <a:prstDash val="solid"/>
                    </a:lnB>
                    <a:solidFill>
                      <a:srgbClr val="F8F8F8"/>
                    </a:solidFill>
                  </a:tcPr>
                </a:tc>
                <a:extLst>
                  <a:ext uri="{0D108BD9-81ED-4DB2-BD59-A6C34878D82A}">
                    <a16:rowId xmlns:a16="http://schemas.microsoft.com/office/drawing/2014/main" val="10000"/>
                  </a:ext>
                </a:extLst>
              </a:tr>
              <a:tr h="499887">
                <a:tc>
                  <a:txBody>
                    <a:bodyPr/>
                    <a:lstStyle/>
                    <a:p>
                      <a:pPr marL="98425" algn="l" defTabSz="914400" rtl="0" eaLnBrk="1" latinLnBrk="0" hangingPunct="1">
                        <a:lnSpc>
                          <a:spcPct val="100000"/>
                        </a:lnSpc>
                        <a:spcBef>
                          <a:spcPts val="295"/>
                        </a:spcBef>
                      </a:pPr>
                      <a:endParaRPr sz="1100" b="1" kern="1200" dirty="0">
                        <a:solidFill>
                          <a:schemeClr val="bg1"/>
                        </a:solidFill>
                        <a:latin typeface="Century Gothic" panose="020B0502020202020204" pitchFamily="34" charset="0"/>
                        <a:ea typeface="+mn-ea"/>
                        <a:cs typeface="+mn-cs"/>
                      </a:endParaRPr>
                    </a:p>
                    <a:p>
                      <a:pPr marL="98425" algn="l" defTabSz="914400" rtl="0" eaLnBrk="1" latinLnBrk="0" hangingPunct="1">
                        <a:lnSpc>
                          <a:spcPct val="100000"/>
                        </a:lnSpc>
                        <a:spcBef>
                          <a:spcPts val="295"/>
                        </a:spcBef>
                      </a:pPr>
                      <a:r>
                        <a:rPr lang="es-CL" sz="1100" b="1" kern="1200" dirty="0">
                          <a:solidFill>
                            <a:schemeClr val="bg1"/>
                          </a:solidFill>
                          <a:latin typeface="Century Gothic" panose="020B0502020202020204" pitchFamily="34" charset="0"/>
                          <a:ea typeface="+mn-ea"/>
                          <a:cs typeface="+mn-cs"/>
                        </a:rPr>
                        <a:t>Plazos</a:t>
                      </a:r>
                      <a:endParaRPr sz="1100" b="1" kern="1200" dirty="0">
                        <a:solidFill>
                          <a:schemeClr val="bg1"/>
                        </a:solidFill>
                        <a:latin typeface="Century Gothic" panose="020B0502020202020204" pitchFamily="34" charset="0"/>
                        <a:ea typeface="+mn-ea"/>
                        <a:cs typeface="+mn-cs"/>
                      </a:endParaRPr>
                    </a:p>
                  </a:txBody>
                  <a:tcPr marL="0" marR="0" marT="635"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solidFill>
                      <a:schemeClr val="accent1"/>
                    </a:solidFill>
                  </a:tcPr>
                </a:tc>
                <a:tc>
                  <a:txBody>
                    <a:bodyPr/>
                    <a:lstStyle/>
                    <a:p>
                      <a:pPr marL="98425" marR="349250">
                        <a:lnSpc>
                          <a:spcPct val="100000"/>
                        </a:lnSpc>
                        <a:spcBef>
                          <a:spcPts val="295"/>
                        </a:spcBef>
                      </a:pPr>
                      <a:endParaRPr lang="es-CL" sz="1100" kern="1200" dirty="0">
                        <a:solidFill>
                          <a:schemeClr val="tx1"/>
                        </a:solidFill>
                        <a:latin typeface="Century Gothic" panose="020B0502020202020204" pitchFamily="34" charset="0"/>
                        <a:ea typeface="+mn-ea"/>
                        <a:cs typeface="+mn-cs"/>
                      </a:endParaRPr>
                    </a:p>
                    <a:p>
                      <a:pPr marL="98425" marR="349250">
                        <a:lnSpc>
                          <a:spcPct val="100000"/>
                        </a:lnSpc>
                        <a:spcBef>
                          <a:spcPts val="295"/>
                        </a:spcBef>
                      </a:pPr>
                      <a:r>
                        <a:rPr sz="1100" kern="1200" dirty="0">
                          <a:solidFill>
                            <a:schemeClr val="tx1"/>
                          </a:solidFill>
                          <a:latin typeface="Century Gothic" panose="020B0502020202020204" pitchFamily="34" charset="0"/>
                          <a:ea typeface="+mn-ea"/>
                          <a:cs typeface="+mn-cs"/>
                        </a:rPr>
                        <a:t>Se</a:t>
                      </a:r>
                      <a:r>
                        <a:rPr lang="es-CL" sz="1100" kern="1200" dirty="0">
                          <a:solidFill>
                            <a:schemeClr val="tx1"/>
                          </a:solidFill>
                          <a:latin typeface="Century Gothic" panose="020B0502020202020204" pitchFamily="34" charset="0"/>
                          <a:ea typeface="+mn-ea"/>
                          <a:cs typeface="+mn-cs"/>
                        </a:rPr>
                        <a:t> </a:t>
                      </a:r>
                      <a:r>
                        <a:rPr sz="1100" kern="1200" dirty="0">
                          <a:solidFill>
                            <a:schemeClr val="tx1"/>
                          </a:solidFill>
                          <a:latin typeface="Century Gothic" panose="020B0502020202020204" pitchFamily="34" charset="0"/>
                          <a:ea typeface="+mn-ea"/>
                          <a:cs typeface="+mn-cs"/>
                        </a:rPr>
                        <a:t> </a:t>
                      </a:r>
                      <a:r>
                        <a:rPr lang="es-CL" sz="1100" kern="1200" dirty="0">
                          <a:solidFill>
                            <a:schemeClr val="tx1"/>
                          </a:solidFill>
                          <a:latin typeface="Century Gothic" panose="020B0502020202020204" pitchFamily="34" charset="0"/>
                          <a:ea typeface="+mn-ea"/>
                          <a:cs typeface="+mn-cs"/>
                        </a:rPr>
                        <a:t>considerará</a:t>
                      </a:r>
                      <a:r>
                        <a:rPr sz="1100" kern="1200" dirty="0">
                          <a:solidFill>
                            <a:schemeClr val="tx1"/>
                          </a:solidFill>
                          <a:latin typeface="Century Gothic" panose="020B0502020202020204" pitchFamily="34" charset="0"/>
                          <a:ea typeface="+mn-ea"/>
                          <a:cs typeface="+mn-cs"/>
                        </a:rPr>
                        <a:t> </a:t>
                      </a:r>
                      <a:r>
                        <a:rPr lang="es-CL" sz="1100" kern="1200" dirty="0">
                          <a:solidFill>
                            <a:schemeClr val="tx1"/>
                          </a:solidFill>
                          <a:latin typeface="Century Gothic" panose="020B0502020202020204" pitchFamily="34" charset="0"/>
                          <a:ea typeface="+mn-ea"/>
                          <a:cs typeface="+mn-cs"/>
                        </a:rPr>
                        <a:t>la cantidad de días entre que el proveedor recibe los fondos y que el pagador libera $$  a Finterra</a:t>
                      </a:r>
                      <a:endParaRPr sz="1100" kern="1200" dirty="0">
                        <a:solidFill>
                          <a:schemeClr val="tx1"/>
                        </a:solidFill>
                        <a:highlight>
                          <a:srgbClr val="FFFF00"/>
                        </a:highlight>
                        <a:latin typeface="Century Gothic" panose="020B0502020202020204" pitchFamily="34" charset="0"/>
                        <a:ea typeface="+mn-ea"/>
                        <a:cs typeface="+mn-cs"/>
                      </a:endParaRPr>
                    </a:p>
                  </a:txBody>
                  <a:tcPr marL="0" marR="0" marT="37465"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tcPr>
                </a:tc>
                <a:tc>
                  <a:txBody>
                    <a:bodyPr/>
                    <a:lstStyle/>
                    <a:p>
                      <a:pPr marL="995680" algn="ctr">
                        <a:lnSpc>
                          <a:spcPts val="1080"/>
                        </a:lnSpc>
                        <a:spcBef>
                          <a:spcPts val="750"/>
                        </a:spcBef>
                      </a:pPr>
                      <a:endParaRPr sz="1100" dirty="0">
                        <a:latin typeface="Arial Black"/>
                        <a:cs typeface="Arial Black"/>
                      </a:endParaRPr>
                    </a:p>
                  </a:txBody>
                  <a:tcPr marL="0" marR="0" marT="95250" marB="0">
                    <a:lnL w="12700">
                      <a:solidFill>
                        <a:srgbClr val="D9D9D9"/>
                      </a:solidFill>
                      <a:prstDash val="solid"/>
                    </a:lnL>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01"/>
                  </a:ext>
                </a:extLst>
              </a:tr>
              <a:tr h="526796">
                <a:tc>
                  <a:txBody>
                    <a:bodyPr/>
                    <a:lstStyle/>
                    <a:p>
                      <a:pPr marL="98425" algn="l" defTabSz="914400" rtl="0" eaLnBrk="1" latinLnBrk="0" hangingPunct="1">
                        <a:lnSpc>
                          <a:spcPct val="100000"/>
                        </a:lnSpc>
                        <a:spcBef>
                          <a:spcPts val="295"/>
                        </a:spcBef>
                      </a:pPr>
                      <a:endParaRPr lang="es-CL" sz="1100" b="1" kern="1200" dirty="0">
                        <a:solidFill>
                          <a:schemeClr val="bg1"/>
                        </a:solidFill>
                        <a:latin typeface="Century Gothic" panose="020B0502020202020204" pitchFamily="34" charset="0"/>
                        <a:ea typeface="+mn-ea"/>
                        <a:cs typeface="+mn-cs"/>
                      </a:endParaRPr>
                    </a:p>
                    <a:p>
                      <a:pPr marL="98425" algn="l" defTabSz="914400" rtl="0" eaLnBrk="1" latinLnBrk="0" hangingPunct="1">
                        <a:lnSpc>
                          <a:spcPct val="100000"/>
                        </a:lnSpc>
                        <a:spcBef>
                          <a:spcPts val="295"/>
                        </a:spcBef>
                      </a:pPr>
                      <a:r>
                        <a:rPr lang="es-CL" sz="1100" b="1" kern="1200" dirty="0">
                          <a:solidFill>
                            <a:schemeClr val="bg1"/>
                          </a:solidFill>
                          <a:latin typeface="Century Gothic" panose="020B0502020202020204" pitchFamily="34" charset="0"/>
                          <a:ea typeface="+mn-ea"/>
                          <a:cs typeface="+mn-cs"/>
                        </a:rPr>
                        <a:t>Monto Línea </a:t>
                      </a:r>
                      <a:endParaRPr sz="1100" b="1" kern="1200" dirty="0">
                        <a:solidFill>
                          <a:schemeClr val="bg1"/>
                        </a:solidFill>
                        <a:latin typeface="Century Gothic" panose="020B0502020202020204" pitchFamily="34" charset="0"/>
                        <a:ea typeface="+mn-ea"/>
                        <a:cs typeface="+mn-cs"/>
                      </a:endParaRPr>
                    </a:p>
                  </a:txBody>
                  <a:tcPr marL="0" marR="0" marT="1270"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solidFill>
                      <a:schemeClr val="accent1"/>
                    </a:solidFill>
                  </a:tcPr>
                </a:tc>
                <a:tc>
                  <a:txBody>
                    <a:bodyPr/>
                    <a:lstStyle/>
                    <a:p>
                      <a:pPr marL="98425" marR="349250">
                        <a:lnSpc>
                          <a:spcPct val="100000"/>
                        </a:lnSpc>
                        <a:spcBef>
                          <a:spcPts val="300"/>
                        </a:spcBef>
                      </a:pPr>
                      <a:endParaRPr lang="es-CL" sz="1100" kern="1200" dirty="0">
                        <a:solidFill>
                          <a:schemeClr val="tx1"/>
                        </a:solidFill>
                        <a:latin typeface="Century Gothic" panose="020B0502020202020204" pitchFamily="34" charset="0"/>
                        <a:ea typeface="+mn-ea"/>
                        <a:cs typeface="+mn-cs"/>
                      </a:endParaRPr>
                    </a:p>
                    <a:p>
                      <a:pPr marL="98425" marR="349250">
                        <a:lnSpc>
                          <a:spcPct val="100000"/>
                        </a:lnSpc>
                        <a:spcBef>
                          <a:spcPts val="300"/>
                        </a:spcBef>
                      </a:pPr>
                      <a:r>
                        <a:rPr lang="es-CL" sz="1100" b="1" kern="1200" dirty="0">
                          <a:solidFill>
                            <a:schemeClr val="tx1"/>
                          </a:solidFill>
                          <a:highlight>
                            <a:srgbClr val="FFFF00"/>
                          </a:highlight>
                          <a:latin typeface="Century Gothic" panose="020B0502020202020204" pitchFamily="34" charset="0"/>
                          <a:ea typeface="+mn-ea"/>
                          <a:cs typeface="+mn-cs"/>
                        </a:rPr>
                        <a:t>$8,000,000,000 </a:t>
                      </a:r>
                      <a:endParaRPr sz="1100" b="1" kern="1200" dirty="0">
                        <a:solidFill>
                          <a:schemeClr val="tx1"/>
                        </a:solidFill>
                        <a:highlight>
                          <a:srgbClr val="FFFF00"/>
                        </a:highlight>
                        <a:latin typeface="Century Gothic" panose="020B0502020202020204" pitchFamily="34" charset="0"/>
                        <a:ea typeface="+mn-ea"/>
                        <a:cs typeface="+mn-cs"/>
                      </a:endParaRPr>
                    </a:p>
                  </a:txBody>
                  <a:tcPr marL="0" marR="0" marT="38100"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solidFill>
                      <a:srgbClr val="F8F8F8"/>
                    </a:solidFill>
                  </a:tcPr>
                </a:tc>
                <a:tc>
                  <a:txBody>
                    <a:bodyPr/>
                    <a:lstStyle/>
                    <a:p>
                      <a:pPr marL="992505" algn="ctr">
                        <a:lnSpc>
                          <a:spcPts val="1080"/>
                        </a:lnSpc>
                        <a:spcBef>
                          <a:spcPts val="935"/>
                        </a:spcBef>
                      </a:pPr>
                      <a:endParaRPr sz="1100" dirty="0">
                        <a:latin typeface="Arial Black"/>
                        <a:cs typeface="Arial Black"/>
                      </a:endParaRPr>
                    </a:p>
                  </a:txBody>
                  <a:tcPr marL="0" marR="0" marT="118745" marB="0">
                    <a:lnL w="12700">
                      <a:solidFill>
                        <a:srgbClr val="D9D9D9"/>
                      </a:solidFill>
                      <a:prstDash val="solid"/>
                    </a:lnL>
                    <a:lnT w="12700">
                      <a:solidFill>
                        <a:srgbClr val="D9D9D9"/>
                      </a:solidFill>
                      <a:prstDash val="solid"/>
                    </a:lnT>
                    <a:lnB w="12700">
                      <a:solidFill>
                        <a:srgbClr val="D9D9D9"/>
                      </a:solidFill>
                      <a:prstDash val="solid"/>
                    </a:lnB>
                    <a:solidFill>
                      <a:srgbClr val="F8F8F8"/>
                    </a:solidFill>
                  </a:tcPr>
                </a:tc>
                <a:extLst>
                  <a:ext uri="{0D108BD9-81ED-4DB2-BD59-A6C34878D82A}">
                    <a16:rowId xmlns:a16="http://schemas.microsoft.com/office/drawing/2014/main" val="10002"/>
                  </a:ext>
                </a:extLst>
              </a:tr>
              <a:tr h="408998">
                <a:tc>
                  <a:txBody>
                    <a:bodyPr/>
                    <a:lstStyle/>
                    <a:p>
                      <a:pPr marL="98425" algn="l" defTabSz="914400" rtl="0" eaLnBrk="1" latinLnBrk="0" hangingPunct="1">
                        <a:lnSpc>
                          <a:spcPct val="100000"/>
                        </a:lnSpc>
                        <a:spcBef>
                          <a:spcPts val="295"/>
                        </a:spcBef>
                      </a:pPr>
                      <a:r>
                        <a:rPr lang="es-CL" sz="1100" b="1" kern="1200" dirty="0">
                          <a:solidFill>
                            <a:schemeClr val="bg1"/>
                          </a:solidFill>
                          <a:latin typeface="Century Gothic" panose="020B0502020202020204" pitchFamily="34" charset="0"/>
                          <a:ea typeface="+mn-ea"/>
                          <a:cs typeface="+mn-cs"/>
                        </a:rPr>
                        <a:t>Información</a:t>
                      </a:r>
                      <a:endParaRPr sz="1100" b="1" kern="1200" dirty="0">
                        <a:solidFill>
                          <a:schemeClr val="bg1"/>
                        </a:solidFill>
                        <a:latin typeface="Century Gothic" panose="020B0502020202020204" pitchFamily="34" charset="0"/>
                        <a:ea typeface="+mn-ea"/>
                        <a:cs typeface="+mn-cs"/>
                      </a:endParaRPr>
                    </a:p>
                  </a:txBody>
                  <a:tcPr marL="0" marR="0" marT="67310" marB="0">
                    <a:lnL w="12700">
                      <a:solidFill>
                        <a:srgbClr val="D9D9D9"/>
                      </a:solidFill>
                      <a:prstDash val="solid"/>
                    </a:lnL>
                    <a:lnR w="12700">
                      <a:solidFill>
                        <a:srgbClr val="D9D9D9"/>
                      </a:solidFill>
                      <a:prstDash val="solid"/>
                    </a:lnR>
                    <a:lnT w="12700">
                      <a:solidFill>
                        <a:srgbClr val="D9D9D9"/>
                      </a:solidFill>
                      <a:prstDash val="solid"/>
                    </a:lnT>
                    <a:lnB w="12700">
                      <a:solidFill>
                        <a:srgbClr val="D9D9D9"/>
                      </a:solidFill>
                      <a:prstDash val="solid"/>
                    </a:lnB>
                    <a:solidFill>
                      <a:schemeClr val="accent1"/>
                    </a:solidFill>
                  </a:tcPr>
                </a:tc>
                <a:tc gridSpan="2">
                  <a:txBody>
                    <a:bodyPr/>
                    <a:lstStyle/>
                    <a:p>
                      <a:pPr>
                        <a:lnSpc>
                          <a:spcPct val="100000"/>
                        </a:lnSpc>
                        <a:spcBef>
                          <a:spcPts val="40"/>
                        </a:spcBef>
                      </a:pPr>
                      <a:endParaRPr sz="1100" kern="1200" dirty="0">
                        <a:solidFill>
                          <a:schemeClr val="tx1"/>
                        </a:solidFill>
                        <a:latin typeface="Century Gothic" panose="020B0502020202020204" pitchFamily="34" charset="0"/>
                        <a:ea typeface="+mn-ea"/>
                        <a:cs typeface="+mn-cs"/>
                      </a:endParaRPr>
                    </a:p>
                    <a:p>
                      <a:pPr marL="98425">
                        <a:lnSpc>
                          <a:spcPct val="100000"/>
                        </a:lnSpc>
                      </a:pPr>
                      <a:r>
                        <a:rPr lang="es-CL" sz="1100" kern="1200" dirty="0">
                          <a:solidFill>
                            <a:schemeClr val="tx1"/>
                          </a:solidFill>
                          <a:latin typeface="Century Gothic" panose="020B0502020202020204" pitchFamily="34" charset="0"/>
                          <a:ea typeface="+mn-ea"/>
                          <a:cs typeface="+mn-cs"/>
                        </a:rPr>
                        <a:t>Se informará trimestralmente  cualquier modificación en los spreads conforme a variación </a:t>
                      </a:r>
                      <a:r>
                        <a:rPr lang="es-CL" sz="1000" kern="1200" dirty="0">
                          <a:solidFill>
                            <a:schemeClr val="tx1"/>
                          </a:solidFill>
                          <a:latin typeface="Century Gothic" panose="020B0502020202020204" pitchFamily="34" charset="0"/>
                          <a:ea typeface="+mn-ea"/>
                          <a:cs typeface="+mn-cs"/>
                        </a:rPr>
                        <a:t>(TAB nominal 60 días ABIF)</a:t>
                      </a:r>
                      <a:endParaRPr sz="1100" kern="1200" dirty="0">
                        <a:solidFill>
                          <a:schemeClr val="tx1"/>
                        </a:solidFill>
                        <a:latin typeface="Century Gothic" panose="020B0502020202020204" pitchFamily="34" charset="0"/>
                        <a:ea typeface="+mn-ea"/>
                        <a:cs typeface="+mn-cs"/>
                      </a:endParaRPr>
                    </a:p>
                  </a:txBody>
                  <a:tcPr marL="0" marR="0" marT="5080" marB="0">
                    <a:lnL w="12700">
                      <a:solidFill>
                        <a:srgbClr val="D9D9D9"/>
                      </a:solidFill>
                      <a:prstDash val="solid"/>
                    </a:lnL>
                    <a:lnT w="12700">
                      <a:solidFill>
                        <a:srgbClr val="D9D9D9"/>
                      </a:solidFill>
                      <a:prstDash val="solid"/>
                    </a:lnT>
                    <a:lnB w="12700">
                      <a:solidFill>
                        <a:srgbClr val="D9D9D9"/>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2A76BCB1-8935-40BD-BADE-6021219BBBEE}"/>
                  </a:ext>
                </a:extLst>
              </p:cNvPr>
              <p:cNvSpPr txBox="1"/>
              <p:nvPr/>
            </p:nvSpPr>
            <p:spPr>
              <a:xfrm>
                <a:off x="2286000" y="5402453"/>
                <a:ext cx="4800600" cy="553998"/>
              </a:xfrm>
              <a:prstGeom prst="rect">
                <a:avLst/>
              </a:prstGeom>
              <a:noFill/>
            </p:spPr>
            <p:txBody>
              <a:bodyPr wrap="square" lIns="0" tIns="0" rIns="0" bIns="0" rtlCol="0">
                <a:spAutoFit/>
              </a:bodyPr>
              <a:lstStyle/>
              <a:p>
                <a:r>
                  <a:rPr lang="es-CL" dirty="0">
                    <a:sym typeface="Symbol" panose="05050102010706020507" pitchFamily="18" charset="2"/>
                  </a:rPr>
                  <a:t>v</a:t>
                </a:r>
                <a:r>
                  <a:rPr lang="es-CL" dirty="0"/>
                  <a:t>alor bruto factura</a:t>
                </a:r>
                <a14:m>
                  <m:oMath xmlns:m="http://schemas.openxmlformats.org/officeDocument/2006/math">
                    <m:r>
                      <a:rPr lang="es-CL" b="0" i="0" smtClean="0">
                        <a:latin typeface="Cambria Math" panose="02040503050406030204" pitchFamily="18" charset="0"/>
                      </a:rPr>
                      <m:t> ∗ </m:t>
                    </m:r>
                    <m:d>
                      <m:dPr>
                        <m:ctrlPr>
                          <a:rPr lang="es-CL" b="0" i="1" smtClean="0">
                            <a:highlight>
                              <a:srgbClr val="FFFF00"/>
                            </a:highlight>
                            <a:latin typeface="Cambria Math" panose="02040503050406030204" pitchFamily="18" charset="0"/>
                          </a:rPr>
                        </m:ctrlPr>
                      </m:dPr>
                      <m:e>
                        <m:r>
                          <a:rPr lang="es-CL" b="0" i="1" smtClean="0">
                            <a:highlight>
                              <a:srgbClr val="FFFF00"/>
                            </a:highlight>
                            <a:latin typeface="Cambria Math" panose="02040503050406030204" pitchFamily="18" charset="0"/>
                          </a:rPr>
                          <m:t>0,95%</m:t>
                        </m:r>
                      </m:e>
                    </m:d>
                  </m:oMath>
                </a14:m>
                <a:endParaRPr lang="es-CL" b="0" i="1" dirty="0">
                  <a:highlight>
                    <a:srgbClr val="FFFF00"/>
                  </a:highlight>
                  <a:latin typeface="Cambria Math" panose="02040503050406030204" pitchFamily="18" charset="0"/>
                </a:endParaRPr>
              </a:p>
              <a:p>
                <a:r>
                  <a:rPr lang="es-CL" dirty="0"/>
                  <a:t>         base 30 </a:t>
                </a:r>
                <a:r>
                  <a:rPr lang="es-CL" dirty="0" err="1"/>
                  <a:t>dias</a:t>
                </a:r>
                <a:endParaRPr lang="es-CL" dirty="0"/>
              </a:p>
            </p:txBody>
          </p:sp>
        </mc:Choice>
        <mc:Fallback xmlns="">
          <p:sp>
            <p:nvSpPr>
              <p:cNvPr id="18" name="CuadroTexto 17">
                <a:extLst>
                  <a:ext uri="{FF2B5EF4-FFF2-40B4-BE49-F238E27FC236}">
                    <a16:creationId xmlns:a16="http://schemas.microsoft.com/office/drawing/2014/main" id="{2A76BCB1-8935-40BD-BADE-6021219BBBEE}"/>
                  </a:ext>
                </a:extLst>
              </p:cNvPr>
              <p:cNvSpPr txBox="1">
                <a:spLocks noRot="1" noChangeAspect="1" noMove="1" noResize="1" noEditPoints="1" noAdjustHandles="1" noChangeArrowheads="1" noChangeShapeType="1" noTextEdit="1"/>
              </p:cNvSpPr>
              <p:nvPr/>
            </p:nvSpPr>
            <p:spPr>
              <a:xfrm>
                <a:off x="2286000" y="5402453"/>
                <a:ext cx="4800600" cy="553998"/>
              </a:xfrm>
              <a:prstGeom prst="rect">
                <a:avLst/>
              </a:prstGeom>
              <a:blipFill>
                <a:blip r:embed="rId3"/>
                <a:stretch>
                  <a:fillRect l="-2919" t="-16484" b="-25275"/>
                </a:stretch>
              </a:blipFill>
            </p:spPr>
            <p:txBody>
              <a:bodyPr/>
              <a:lstStyle/>
              <a:p>
                <a:r>
                  <a:rPr lang="es-CL">
                    <a:noFill/>
                  </a:rPr>
                  <a:t> </a:t>
                </a:r>
              </a:p>
            </p:txBody>
          </p:sp>
        </mc:Fallback>
      </mc:AlternateContent>
      <p:cxnSp>
        <p:nvCxnSpPr>
          <p:cNvPr id="20" name="Conector recto 19">
            <a:extLst>
              <a:ext uri="{FF2B5EF4-FFF2-40B4-BE49-F238E27FC236}">
                <a16:creationId xmlns:a16="http://schemas.microsoft.com/office/drawing/2014/main" id="{41DB4233-839C-4725-8A4F-EAE8FF847C69}"/>
              </a:ext>
            </a:extLst>
          </p:cNvPr>
          <p:cNvCxnSpPr>
            <a:cxnSpLocks/>
            <a:stCxn id="18" idx="1"/>
          </p:cNvCxnSpPr>
          <p:nvPr/>
        </p:nvCxnSpPr>
        <p:spPr>
          <a:xfrm>
            <a:off x="2286000" y="5679452"/>
            <a:ext cx="2514600" cy="1"/>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F52ECB90-BA53-478F-9DAA-9B43C49C5037}"/>
              </a:ext>
            </a:extLst>
          </p:cNvPr>
          <p:cNvSpPr txBox="1"/>
          <p:nvPr/>
        </p:nvSpPr>
        <p:spPr>
          <a:xfrm>
            <a:off x="5206331" y="5317385"/>
            <a:ext cx="1981200" cy="369332"/>
          </a:xfrm>
          <a:prstGeom prst="rect">
            <a:avLst/>
          </a:prstGeom>
          <a:noFill/>
        </p:spPr>
        <p:txBody>
          <a:bodyPr wrap="square" rtlCol="0">
            <a:spAutoFit/>
          </a:bodyPr>
          <a:lstStyle/>
          <a:p>
            <a:r>
              <a:rPr lang="es-CL" dirty="0"/>
              <a:t> x Plazo SK</a:t>
            </a:r>
          </a:p>
        </p:txBody>
      </p:sp>
      <p:sp>
        <p:nvSpPr>
          <p:cNvPr id="24" name="Abrir llave 23">
            <a:extLst>
              <a:ext uri="{FF2B5EF4-FFF2-40B4-BE49-F238E27FC236}">
                <a16:creationId xmlns:a16="http://schemas.microsoft.com/office/drawing/2014/main" id="{C2B53817-520E-46B8-8244-32126F89BB64}"/>
              </a:ext>
            </a:extLst>
          </p:cNvPr>
          <p:cNvSpPr/>
          <p:nvPr/>
        </p:nvSpPr>
        <p:spPr>
          <a:xfrm>
            <a:off x="2057400" y="5215109"/>
            <a:ext cx="228600" cy="7413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L" dirty="0"/>
          </a:p>
        </p:txBody>
      </p:sp>
      <p:sp>
        <p:nvSpPr>
          <p:cNvPr id="25" name="Abrir llave 24">
            <a:extLst>
              <a:ext uri="{FF2B5EF4-FFF2-40B4-BE49-F238E27FC236}">
                <a16:creationId xmlns:a16="http://schemas.microsoft.com/office/drawing/2014/main" id="{41589AB9-F18A-48F5-BA20-4F286ECD5EA3}"/>
              </a:ext>
            </a:extLst>
          </p:cNvPr>
          <p:cNvSpPr/>
          <p:nvPr/>
        </p:nvSpPr>
        <p:spPr>
          <a:xfrm rot="10800000">
            <a:off x="6469379" y="5215109"/>
            <a:ext cx="228600" cy="741335"/>
          </a:xfrm>
          <a:prstGeom prst="leftBrace">
            <a:avLst>
              <a:gd name="adj1" fmla="val 8333"/>
              <a:gd name="adj2" fmla="val 5102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L" dirty="0"/>
          </a:p>
        </p:txBody>
      </p:sp>
      <p:sp>
        <p:nvSpPr>
          <p:cNvPr id="26" name="CuadroTexto 25">
            <a:extLst>
              <a:ext uri="{FF2B5EF4-FFF2-40B4-BE49-F238E27FC236}">
                <a16:creationId xmlns:a16="http://schemas.microsoft.com/office/drawing/2014/main" id="{808ADFCD-2D07-4DD9-9BE2-293CE8D24FD3}"/>
              </a:ext>
            </a:extLst>
          </p:cNvPr>
          <p:cNvSpPr txBox="1"/>
          <p:nvPr/>
        </p:nvSpPr>
        <p:spPr>
          <a:xfrm>
            <a:off x="6709283" y="5395182"/>
            <a:ext cx="3036697" cy="369332"/>
          </a:xfrm>
          <a:prstGeom prst="rect">
            <a:avLst/>
          </a:prstGeom>
          <a:noFill/>
        </p:spPr>
        <p:txBody>
          <a:bodyPr wrap="square" rtlCol="0">
            <a:spAutoFit/>
          </a:bodyPr>
          <a:lstStyle/>
          <a:p>
            <a:r>
              <a:rPr lang="es-CL" dirty="0">
                <a:sym typeface="Symbol" panose="05050102010706020507" pitchFamily="18" charset="2"/>
              </a:rPr>
              <a:t> monto a pagar al proveedor</a:t>
            </a:r>
            <a:endParaRPr lang="es-CL" dirty="0"/>
          </a:p>
        </p:txBody>
      </p:sp>
      <p:pic>
        <p:nvPicPr>
          <p:cNvPr id="21" name="Imagen 20">
            <a:extLst>
              <a:ext uri="{FF2B5EF4-FFF2-40B4-BE49-F238E27FC236}">
                <a16:creationId xmlns:a16="http://schemas.microsoft.com/office/drawing/2014/main" id="{410EC5D4-A218-4276-9D93-2DA9EB0C4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29" y="22013"/>
            <a:ext cx="624530" cy="720000"/>
          </a:xfrm>
          <a:prstGeom prst="rect">
            <a:avLst/>
          </a:prstGeom>
        </p:spPr>
      </p:pic>
      <p:sp>
        <p:nvSpPr>
          <p:cNvPr id="27" name="Cuadro de texto 2">
            <a:extLst>
              <a:ext uri="{FF2B5EF4-FFF2-40B4-BE49-F238E27FC236}">
                <a16:creationId xmlns:a16="http://schemas.microsoft.com/office/drawing/2014/main" id="{545A0D65-57FC-4D50-A36E-9922E8EB15DC}"/>
              </a:ext>
            </a:extLst>
          </p:cNvPr>
          <p:cNvSpPr txBox="1">
            <a:spLocks noChangeArrowheads="1"/>
          </p:cNvSpPr>
          <p:nvPr/>
        </p:nvSpPr>
        <p:spPr bwMode="auto">
          <a:xfrm rot="16200000">
            <a:off x="-1741996" y="4021467"/>
            <a:ext cx="3998691" cy="228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900" dirty="0">
                <a:solidFill>
                  <a:srgbClr val="767171"/>
                </a:solidFill>
                <a:effectLst/>
                <a:latin typeface="Century Gothic" panose="020B0502020202020204" pitchFamily="34" charset="0"/>
                <a:ea typeface="Calibri" panose="020F0502020204030204" pitchFamily="34" charset="0"/>
                <a:cs typeface="Times New Roman" panose="02020603050405020304" pitchFamily="18" charset="0"/>
              </a:rPr>
              <a:t>   Finterra Servicios Financieros S.A. última actualización Agosto 2019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de flecha 15">
            <a:extLst>
              <a:ext uri="{FF2B5EF4-FFF2-40B4-BE49-F238E27FC236}">
                <a16:creationId xmlns:a16="http://schemas.microsoft.com/office/drawing/2014/main" id="{21B3ABFA-C6E9-4A70-8F47-FF8B77B46518}"/>
              </a:ext>
            </a:extLst>
          </p:cNvPr>
          <p:cNvCxnSpPr/>
          <p:nvPr/>
        </p:nvCxnSpPr>
        <p:spPr>
          <a:xfrm>
            <a:off x="8460548" y="6627207"/>
            <a:ext cx="2838990"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BE43053F-5BC2-4242-A809-6FCE57582502}"/>
              </a:ext>
            </a:extLst>
          </p:cNvPr>
          <p:cNvSpPr/>
          <p:nvPr/>
        </p:nvSpPr>
        <p:spPr>
          <a:xfrm rot="16200000">
            <a:off x="11267317" y="5607147"/>
            <a:ext cx="1236194" cy="369332"/>
          </a:xfrm>
          <a:prstGeom prst="rect">
            <a:avLst/>
          </a:prstGeom>
        </p:spPr>
        <p:txBody>
          <a:bodyPr wrap="square">
            <a:spAutoFit/>
          </a:bodyPr>
          <a:lstStyle/>
          <a:p>
            <a:r>
              <a:rPr lang="es-CL" dirty="0">
                <a:solidFill>
                  <a:schemeClr val="bg2">
                    <a:lumMod val="50000"/>
                  </a:schemeClr>
                </a:solidFill>
              </a:rPr>
              <a:t>finterra.cl</a:t>
            </a:r>
          </a:p>
        </p:txBody>
      </p:sp>
      <p:sp>
        <p:nvSpPr>
          <p:cNvPr id="19" name="Rectángulo 18">
            <a:extLst>
              <a:ext uri="{FF2B5EF4-FFF2-40B4-BE49-F238E27FC236}">
                <a16:creationId xmlns:a16="http://schemas.microsoft.com/office/drawing/2014/main" id="{E290A578-16C1-45A7-91F7-E1BE7A33FB8F}"/>
              </a:ext>
            </a:extLst>
          </p:cNvPr>
          <p:cNvSpPr/>
          <p:nvPr/>
        </p:nvSpPr>
        <p:spPr>
          <a:xfrm>
            <a:off x="199227" y="6495497"/>
            <a:ext cx="10284030" cy="230832"/>
          </a:xfrm>
          <a:prstGeom prst="rect">
            <a:avLst/>
          </a:prstGeom>
        </p:spPr>
        <p:txBody>
          <a:bodyPr wrap="square">
            <a:spAutoFit/>
          </a:bodyPr>
          <a:lstStyle/>
          <a:p>
            <a:pPr algn="ctr"/>
            <a:r>
              <a:rPr lang="es-CL" sz="900" dirty="0">
                <a:solidFill>
                  <a:schemeClr val="accent3">
                    <a:lumMod val="75000"/>
                  </a:schemeClr>
                </a:solidFill>
                <a:latin typeface="Century Gothic"/>
                <a:cs typeface="Century Gothic"/>
              </a:rPr>
              <a:t>Genera impacto en tus proveedores mediante una política  RSE de financiamiento responsable e inclusivo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41D4B7-8A53-4C37-8E33-372EAB577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434" y="253548"/>
            <a:ext cx="5608934" cy="6102802"/>
          </a:xfrm>
          <a:prstGeom prst="rect">
            <a:avLst/>
          </a:prstGeom>
          <a:solidFill>
            <a:srgbClr val="AFABA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30B15B-CFE8-4FE5-8F6E-666207C94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102802"/>
          </a:xfrm>
          <a:prstGeom prst="rect">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B51AAA3-DDFE-48DE-AF38-BE32846EC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848" y="420017"/>
            <a:ext cx="5532146" cy="5769864"/>
          </a:xfrm>
          <a:prstGeom prst="rect">
            <a:avLst/>
          </a:prstGeom>
          <a:noFill/>
          <a:ln w="6350" cap="sq" cmpd="sng" algn="ctr">
            <a:solidFill>
              <a:srgbClr val="404040"/>
            </a:solidFill>
            <a:prstDash val="solid"/>
            <a:miter lim="800000"/>
          </a:ln>
          <a:effectLst/>
        </p:spPr>
      </p:sp>
      <p:pic>
        <p:nvPicPr>
          <p:cNvPr id="5" name="Marcador de contenido 4" descr="Captura de pantalla de un celular&#10;&#10;Descripción generada automáticamente">
            <a:extLst>
              <a:ext uri="{FF2B5EF4-FFF2-40B4-BE49-F238E27FC236}">
                <a16:creationId xmlns:a16="http://schemas.microsoft.com/office/drawing/2014/main" id="{43B9D791-1D80-4756-A42E-12B78C36DD51}"/>
              </a:ext>
            </a:extLst>
          </p:cNvPr>
          <p:cNvPicPr>
            <a:picLocks noGrp="1" noChangeAspect="1"/>
          </p:cNvPicPr>
          <p:nvPr>
            <p:ph idx="1"/>
          </p:nvPr>
        </p:nvPicPr>
        <p:blipFill rotWithShape="1">
          <a:blip r:embed="rId2"/>
          <a:srcRect l="2551" r="-4" b="-4"/>
          <a:stretch/>
        </p:blipFill>
        <p:spPr>
          <a:xfrm>
            <a:off x="725707" y="740057"/>
            <a:ext cx="4886429" cy="5129784"/>
          </a:xfrm>
          <a:prstGeom prst="rect">
            <a:avLst/>
          </a:prstGeom>
        </p:spPr>
      </p:pic>
      <p:graphicFrame>
        <p:nvGraphicFramePr>
          <p:cNvPr id="6" name="Diagrama 5">
            <a:extLst>
              <a:ext uri="{FF2B5EF4-FFF2-40B4-BE49-F238E27FC236}">
                <a16:creationId xmlns:a16="http://schemas.microsoft.com/office/drawing/2014/main" id="{E7F9571C-CFA0-41B6-B87F-DCEEAB7922DF}"/>
              </a:ext>
            </a:extLst>
          </p:cNvPr>
          <p:cNvGraphicFramePr/>
          <p:nvPr>
            <p:extLst>
              <p:ext uri="{D42A27DB-BD31-4B8C-83A1-F6EECF244321}">
                <p14:modId xmlns:p14="http://schemas.microsoft.com/office/powerpoint/2010/main" val="4253611732"/>
              </p:ext>
            </p:extLst>
          </p:nvPr>
        </p:nvGraphicFramePr>
        <p:xfrm>
          <a:off x="6342434" y="824866"/>
          <a:ext cx="5518640" cy="5531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echa: curvada hacia abajo 6">
            <a:extLst>
              <a:ext uri="{FF2B5EF4-FFF2-40B4-BE49-F238E27FC236}">
                <a16:creationId xmlns:a16="http://schemas.microsoft.com/office/drawing/2014/main" id="{BB2FCCFB-2162-40BA-B54A-89D2275D1806}"/>
              </a:ext>
            </a:extLst>
          </p:cNvPr>
          <p:cNvSpPr/>
          <p:nvPr/>
        </p:nvSpPr>
        <p:spPr>
          <a:xfrm rot="2187556">
            <a:off x="7349400" y="1653839"/>
            <a:ext cx="5259094" cy="1341120"/>
          </a:xfrm>
          <a:prstGeom prst="curvedDownArrow">
            <a:avLst>
              <a:gd name="adj1" fmla="val 25000"/>
              <a:gd name="adj2" fmla="val 83382"/>
              <a:gd name="adj3" fmla="val 21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319926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F5121A-2189-4B29-8E48-5C6B23E3FEB0}"/>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r>
              <a:rPr lang="en-US" sz="3600" b="1" dirty="0">
                <a:solidFill>
                  <a:srgbClr val="FFFFFF"/>
                </a:solidFill>
                <a:highlight>
                  <a:srgbClr val="4F95D5"/>
                </a:highlight>
              </a:rPr>
              <a:t>FINTERRA </a:t>
            </a:r>
            <a:r>
              <a:rPr lang="en-US" sz="3600" dirty="0">
                <a:solidFill>
                  <a:srgbClr val="FFFFFF"/>
                </a:solidFill>
                <a:highlight>
                  <a:srgbClr val="4F95D5"/>
                </a:highlight>
              </a:rPr>
              <a:t>liberará en plazo máximo de 24 horas el pago al </a:t>
            </a:r>
            <a:r>
              <a:rPr lang="en-US" sz="3600" b="1" u="sng" dirty="0">
                <a:solidFill>
                  <a:srgbClr val="FFFFFF"/>
                </a:solidFill>
                <a:highlight>
                  <a:srgbClr val="4F95D5"/>
                </a:highlight>
              </a:rPr>
              <a:t>proveedor</a:t>
            </a:r>
            <a:r>
              <a:rPr lang="en-US" sz="3600" dirty="0">
                <a:solidFill>
                  <a:srgbClr val="FFFFFF"/>
                </a:solidFill>
                <a:highlight>
                  <a:srgbClr val="4F95D5"/>
                </a:highlight>
              </a:rPr>
              <a:t> previa </a:t>
            </a:r>
            <a:r>
              <a:rPr lang="en-US" sz="3600" b="1" u="sng" dirty="0">
                <a:solidFill>
                  <a:srgbClr val="FFFFFF"/>
                </a:solidFill>
                <a:highlight>
                  <a:srgbClr val="4F95D5"/>
                </a:highlight>
              </a:rPr>
              <a:t>cesión</a:t>
            </a:r>
            <a:r>
              <a:rPr lang="en-US" sz="3600" dirty="0">
                <a:solidFill>
                  <a:srgbClr val="FFFFFF"/>
                </a:solidFill>
                <a:highlight>
                  <a:srgbClr val="4F95D5"/>
                </a:highlight>
              </a:rPr>
              <a:t> electrónica de las facturas.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F9C72498-AD74-49FB-8967-EFA3B6E04D04}"/>
              </a:ext>
            </a:extLst>
          </p:cNvPr>
          <p:cNvSpPr/>
          <p:nvPr/>
        </p:nvSpPr>
        <p:spPr>
          <a:xfrm rot="16200000">
            <a:off x="11267317" y="5607147"/>
            <a:ext cx="1236194" cy="369332"/>
          </a:xfrm>
          <a:prstGeom prst="rect">
            <a:avLst/>
          </a:prstGeom>
        </p:spPr>
        <p:txBody>
          <a:bodyPr wrap="square">
            <a:spAutoFit/>
          </a:bodyPr>
          <a:lstStyle/>
          <a:p>
            <a:r>
              <a:rPr lang="es-CL" dirty="0">
                <a:solidFill>
                  <a:schemeClr val="bg1"/>
                </a:solidFill>
              </a:rPr>
              <a:t>finterra.cl</a:t>
            </a:r>
          </a:p>
        </p:txBody>
      </p:sp>
      <p:pic>
        <p:nvPicPr>
          <p:cNvPr id="6" name="Imagen 5">
            <a:extLst>
              <a:ext uri="{FF2B5EF4-FFF2-40B4-BE49-F238E27FC236}">
                <a16:creationId xmlns:a16="http://schemas.microsoft.com/office/drawing/2014/main" id="{F406E279-14F1-4578-A810-D18C5C7F8617}"/>
              </a:ext>
            </a:extLst>
          </p:cNvPr>
          <p:cNvPicPr>
            <a:picLocks noChangeAspect="1"/>
          </p:cNvPicPr>
          <p:nvPr/>
        </p:nvPicPr>
        <p:blipFill rotWithShape="1">
          <a:blip r:embed="rId2"/>
          <a:srcRect l="1800" t="12921" r="3277" b="3612"/>
          <a:stretch/>
        </p:blipFill>
        <p:spPr>
          <a:xfrm>
            <a:off x="493354" y="515174"/>
            <a:ext cx="8129016" cy="5724143"/>
          </a:xfrm>
          <a:prstGeom prst="rect">
            <a:avLst/>
          </a:prstGeom>
        </p:spPr>
      </p:pic>
    </p:spTree>
    <p:extLst>
      <p:ext uri="{BB962C8B-B14F-4D97-AF65-F5344CB8AC3E}">
        <p14:creationId xmlns:p14="http://schemas.microsoft.com/office/powerpoint/2010/main" val="299683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1564100" y="5619255"/>
            <a:ext cx="31115" cy="31115"/>
          </a:xfrm>
          <a:custGeom>
            <a:avLst/>
            <a:gdLst/>
            <a:ahLst/>
            <a:cxnLst/>
            <a:rect l="l" t="t" r="r" b="b"/>
            <a:pathLst>
              <a:path w="31115" h="31114">
                <a:moveTo>
                  <a:pt x="23794" y="0"/>
                </a:moveTo>
                <a:lnTo>
                  <a:pt x="6862" y="0"/>
                </a:lnTo>
                <a:lnTo>
                  <a:pt x="0" y="6850"/>
                </a:lnTo>
                <a:lnTo>
                  <a:pt x="0" y="23785"/>
                </a:lnTo>
                <a:lnTo>
                  <a:pt x="6862" y="30658"/>
                </a:lnTo>
                <a:lnTo>
                  <a:pt x="23794" y="30658"/>
                </a:lnTo>
                <a:lnTo>
                  <a:pt x="30656" y="23785"/>
                </a:lnTo>
                <a:lnTo>
                  <a:pt x="30656" y="6850"/>
                </a:lnTo>
                <a:lnTo>
                  <a:pt x="23794" y="0"/>
                </a:lnTo>
                <a:close/>
              </a:path>
            </a:pathLst>
          </a:custGeom>
          <a:solidFill>
            <a:srgbClr val="FDFDFC"/>
          </a:solidFill>
        </p:spPr>
        <p:txBody>
          <a:bodyPr wrap="square" lIns="0" tIns="0" rIns="0" bIns="0" rtlCol="0"/>
          <a:lstStyle/>
          <a:p>
            <a:endParaRPr/>
          </a:p>
        </p:txBody>
      </p:sp>
      <p:sp>
        <p:nvSpPr>
          <p:cNvPr id="18" name="object 18"/>
          <p:cNvSpPr/>
          <p:nvPr/>
        </p:nvSpPr>
        <p:spPr>
          <a:xfrm>
            <a:off x="9551373" y="3911773"/>
            <a:ext cx="594359" cy="691895"/>
          </a:xfrm>
          <a:prstGeom prst="rect">
            <a:avLst/>
          </a:prstGeom>
          <a:blipFill>
            <a:blip r:embed="rId2" cstate="print"/>
            <a:stretch>
              <a:fillRect/>
            </a:stretch>
          </a:blipFill>
        </p:spPr>
        <p:txBody>
          <a:bodyPr wrap="square" lIns="0" tIns="0" rIns="0" bIns="0" rtlCol="0"/>
          <a:lstStyle/>
          <a:p>
            <a:endParaRPr/>
          </a:p>
        </p:txBody>
      </p:sp>
      <p:sp>
        <p:nvSpPr>
          <p:cNvPr id="31" name="object 31"/>
          <p:cNvSpPr/>
          <p:nvPr/>
        </p:nvSpPr>
        <p:spPr>
          <a:xfrm>
            <a:off x="7360388" y="3069367"/>
            <a:ext cx="871727" cy="365760"/>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5337152" y="5052631"/>
            <a:ext cx="1045218" cy="469392"/>
          </a:xfrm>
          <a:prstGeom prst="rect">
            <a:avLst/>
          </a:prstGeom>
          <a:blipFill>
            <a:blip r:embed="rId4" cstate="print"/>
            <a:stretch>
              <a:fillRect/>
            </a:stretch>
          </a:blipFill>
        </p:spPr>
        <p:txBody>
          <a:bodyPr wrap="square" lIns="0" tIns="0" rIns="0" bIns="0" rtlCol="0"/>
          <a:lstStyle/>
          <a:p>
            <a:endParaRPr/>
          </a:p>
        </p:txBody>
      </p:sp>
      <p:sp>
        <p:nvSpPr>
          <p:cNvPr id="40" name="object 40"/>
          <p:cNvSpPr/>
          <p:nvPr/>
        </p:nvSpPr>
        <p:spPr>
          <a:xfrm>
            <a:off x="9603399" y="1931140"/>
            <a:ext cx="667511" cy="627888"/>
          </a:xfrm>
          <a:prstGeom prst="rect">
            <a:avLst/>
          </a:prstGeom>
          <a:blipFill>
            <a:blip r:embed="rId5" cstate="print"/>
            <a:stretch>
              <a:fillRect/>
            </a:stretch>
          </a:blipFill>
        </p:spPr>
        <p:txBody>
          <a:bodyPr wrap="square" lIns="0" tIns="0" rIns="0" bIns="0" rtlCol="0"/>
          <a:lstStyle/>
          <a:p>
            <a:endParaRPr/>
          </a:p>
        </p:txBody>
      </p:sp>
      <p:sp>
        <p:nvSpPr>
          <p:cNvPr id="49" name="object 49"/>
          <p:cNvSpPr/>
          <p:nvPr/>
        </p:nvSpPr>
        <p:spPr>
          <a:xfrm>
            <a:off x="3033621" y="2002418"/>
            <a:ext cx="1444752" cy="374903"/>
          </a:xfrm>
          <a:prstGeom prst="rect">
            <a:avLst/>
          </a:prstGeom>
          <a:blipFill>
            <a:blip r:embed="rId6" cstate="print"/>
            <a:stretch>
              <a:fillRect/>
            </a:stretch>
          </a:blipFill>
        </p:spPr>
        <p:txBody>
          <a:bodyPr wrap="square" lIns="0" tIns="0" rIns="0" bIns="0" rtlCol="0"/>
          <a:lstStyle/>
          <a:p>
            <a:endParaRPr/>
          </a:p>
        </p:txBody>
      </p:sp>
      <p:sp>
        <p:nvSpPr>
          <p:cNvPr id="50" name="object 50"/>
          <p:cNvSpPr/>
          <p:nvPr/>
        </p:nvSpPr>
        <p:spPr>
          <a:xfrm>
            <a:off x="7297405" y="1909913"/>
            <a:ext cx="908303" cy="426720"/>
          </a:xfrm>
          <a:prstGeom prst="rect">
            <a:avLst/>
          </a:prstGeom>
          <a:blipFill>
            <a:blip r:embed="rId7" cstate="print"/>
            <a:stretch>
              <a:fillRect/>
            </a:stretch>
          </a:blipFill>
        </p:spPr>
        <p:txBody>
          <a:bodyPr wrap="square" lIns="0" tIns="0" rIns="0" bIns="0" rtlCol="0"/>
          <a:lstStyle/>
          <a:p>
            <a:endParaRPr/>
          </a:p>
        </p:txBody>
      </p:sp>
      <p:sp>
        <p:nvSpPr>
          <p:cNvPr id="51" name="object 51"/>
          <p:cNvSpPr/>
          <p:nvPr/>
        </p:nvSpPr>
        <p:spPr>
          <a:xfrm>
            <a:off x="5550543" y="962970"/>
            <a:ext cx="618436" cy="501671"/>
          </a:xfrm>
          <a:prstGeom prst="rect">
            <a:avLst/>
          </a:prstGeom>
          <a:blipFill>
            <a:blip r:embed="rId8" cstate="print"/>
            <a:stretch>
              <a:fillRect/>
            </a:stretch>
          </a:blipFill>
        </p:spPr>
        <p:txBody>
          <a:bodyPr wrap="square" lIns="0" tIns="0" rIns="0" bIns="0" rtlCol="0"/>
          <a:lstStyle/>
          <a:p>
            <a:endParaRPr/>
          </a:p>
        </p:txBody>
      </p:sp>
      <p:sp>
        <p:nvSpPr>
          <p:cNvPr id="54" name="object 54"/>
          <p:cNvSpPr/>
          <p:nvPr/>
        </p:nvSpPr>
        <p:spPr>
          <a:xfrm>
            <a:off x="9593252" y="5052631"/>
            <a:ext cx="588263" cy="527303"/>
          </a:xfrm>
          <a:prstGeom prst="rect">
            <a:avLst/>
          </a:prstGeom>
          <a:blipFill>
            <a:blip r:embed="rId9" cstate="print"/>
            <a:stretch>
              <a:fillRect/>
            </a:stretch>
          </a:blipFill>
        </p:spPr>
        <p:txBody>
          <a:bodyPr wrap="square" lIns="0" tIns="0" rIns="0" bIns="0" rtlCol="0"/>
          <a:lstStyle/>
          <a:p>
            <a:endParaRPr/>
          </a:p>
        </p:txBody>
      </p:sp>
      <p:sp>
        <p:nvSpPr>
          <p:cNvPr id="55" name="object 55"/>
          <p:cNvSpPr/>
          <p:nvPr/>
        </p:nvSpPr>
        <p:spPr>
          <a:xfrm>
            <a:off x="7360388" y="1011113"/>
            <a:ext cx="783335" cy="405384"/>
          </a:xfrm>
          <a:prstGeom prst="rect">
            <a:avLst/>
          </a:prstGeom>
          <a:blipFill>
            <a:blip r:embed="rId10" cstate="print"/>
            <a:stretch>
              <a:fillRect/>
            </a:stretch>
          </a:blipFill>
        </p:spPr>
        <p:txBody>
          <a:bodyPr wrap="square" lIns="0" tIns="0" rIns="0" bIns="0" rtlCol="0"/>
          <a:lstStyle/>
          <a:p>
            <a:endParaRPr/>
          </a:p>
        </p:txBody>
      </p:sp>
      <p:sp>
        <p:nvSpPr>
          <p:cNvPr id="59" name="object 59"/>
          <p:cNvSpPr/>
          <p:nvPr/>
        </p:nvSpPr>
        <p:spPr>
          <a:xfrm>
            <a:off x="7436609" y="4900596"/>
            <a:ext cx="853440" cy="478536"/>
          </a:xfrm>
          <a:prstGeom prst="rect">
            <a:avLst/>
          </a:prstGeom>
          <a:blipFill>
            <a:blip r:embed="rId11" cstate="print"/>
            <a:stretch>
              <a:fillRect/>
            </a:stretch>
          </a:blipFill>
        </p:spPr>
        <p:txBody>
          <a:bodyPr wrap="square" lIns="0" tIns="0" rIns="0" bIns="0" rtlCol="0"/>
          <a:lstStyle/>
          <a:p>
            <a:endParaRPr dirty="0"/>
          </a:p>
        </p:txBody>
      </p:sp>
      <p:pic>
        <p:nvPicPr>
          <p:cNvPr id="61" name="Imagen 60">
            <a:extLst>
              <a:ext uri="{FF2B5EF4-FFF2-40B4-BE49-F238E27FC236}">
                <a16:creationId xmlns:a16="http://schemas.microsoft.com/office/drawing/2014/main" id="{23526B88-7B7C-453F-9632-123AF860C1A6}"/>
              </a:ext>
            </a:extLst>
          </p:cNvPr>
          <p:cNvPicPr>
            <a:picLocks noChangeAspect="1"/>
          </p:cNvPicPr>
          <p:nvPr/>
        </p:nvPicPr>
        <p:blipFill>
          <a:blip r:embed="rId12"/>
          <a:stretch>
            <a:fillRect/>
          </a:stretch>
        </p:blipFill>
        <p:spPr>
          <a:xfrm>
            <a:off x="7486783" y="5704244"/>
            <a:ext cx="753093" cy="684000"/>
          </a:xfrm>
          <a:prstGeom prst="rect">
            <a:avLst/>
          </a:prstGeom>
        </p:spPr>
      </p:pic>
      <p:pic>
        <p:nvPicPr>
          <p:cNvPr id="1026" name="Picture 2" descr="Resultado de imagen para sacyr">
            <a:extLst>
              <a:ext uri="{FF2B5EF4-FFF2-40B4-BE49-F238E27FC236}">
                <a16:creationId xmlns:a16="http://schemas.microsoft.com/office/drawing/2014/main" id="{36C261B6-82BB-41C7-A1E7-698C95943D8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0275" y="975893"/>
            <a:ext cx="855000" cy="478800"/>
          </a:xfrm>
          <a:prstGeom prst="rect">
            <a:avLst/>
          </a:prstGeom>
          <a:noFill/>
          <a:extLst>
            <a:ext uri="{909E8E84-426E-40DD-AFC4-6F175D3DCCD1}">
              <a14:hiddenFill xmlns:a14="http://schemas.microsoft.com/office/drawing/2010/main">
                <a:solidFill>
                  <a:srgbClr val="FFFFFF"/>
                </a:solidFill>
              </a14:hiddenFill>
            </a:ext>
          </a:extLst>
        </p:spPr>
      </p:pic>
      <p:pic>
        <p:nvPicPr>
          <p:cNvPr id="62" name="Imagen 61">
            <a:extLst>
              <a:ext uri="{FF2B5EF4-FFF2-40B4-BE49-F238E27FC236}">
                <a16:creationId xmlns:a16="http://schemas.microsoft.com/office/drawing/2014/main" id="{7E3D7FBF-34A7-4BD2-8F73-3C061BBDB160}"/>
              </a:ext>
            </a:extLst>
          </p:cNvPr>
          <p:cNvPicPr>
            <a:picLocks noChangeAspect="1"/>
          </p:cNvPicPr>
          <p:nvPr/>
        </p:nvPicPr>
        <p:blipFill>
          <a:blip r:embed="rId14"/>
          <a:stretch>
            <a:fillRect/>
          </a:stretch>
        </p:blipFill>
        <p:spPr>
          <a:xfrm>
            <a:off x="3269708" y="975893"/>
            <a:ext cx="815630" cy="478800"/>
          </a:xfrm>
          <a:prstGeom prst="rect">
            <a:avLst/>
          </a:prstGeom>
        </p:spPr>
      </p:pic>
      <p:pic>
        <p:nvPicPr>
          <p:cNvPr id="63" name="Imagen 62">
            <a:extLst>
              <a:ext uri="{FF2B5EF4-FFF2-40B4-BE49-F238E27FC236}">
                <a16:creationId xmlns:a16="http://schemas.microsoft.com/office/drawing/2014/main" id="{E096754A-4E49-43F6-BA50-0213D78899CE}"/>
              </a:ext>
            </a:extLst>
          </p:cNvPr>
          <p:cNvPicPr>
            <a:picLocks noChangeAspect="1"/>
          </p:cNvPicPr>
          <p:nvPr/>
        </p:nvPicPr>
        <p:blipFill>
          <a:blip r:embed="rId15"/>
          <a:stretch>
            <a:fillRect/>
          </a:stretch>
        </p:blipFill>
        <p:spPr>
          <a:xfrm>
            <a:off x="5754735" y="5942881"/>
            <a:ext cx="696805" cy="558000"/>
          </a:xfrm>
          <a:prstGeom prst="rect">
            <a:avLst/>
          </a:prstGeom>
        </p:spPr>
      </p:pic>
      <p:pic>
        <p:nvPicPr>
          <p:cNvPr id="1024" name="Imagen 1023">
            <a:extLst>
              <a:ext uri="{FF2B5EF4-FFF2-40B4-BE49-F238E27FC236}">
                <a16:creationId xmlns:a16="http://schemas.microsoft.com/office/drawing/2014/main" id="{B9BEF9D4-27F3-4504-8406-82CF04DA9C88}"/>
              </a:ext>
            </a:extLst>
          </p:cNvPr>
          <p:cNvPicPr>
            <a:picLocks noChangeAspect="1"/>
          </p:cNvPicPr>
          <p:nvPr/>
        </p:nvPicPr>
        <p:blipFill>
          <a:blip r:embed="rId16"/>
          <a:stretch>
            <a:fillRect/>
          </a:stretch>
        </p:blipFill>
        <p:spPr>
          <a:xfrm>
            <a:off x="864418" y="1888511"/>
            <a:ext cx="996427" cy="558000"/>
          </a:xfrm>
          <a:prstGeom prst="rect">
            <a:avLst/>
          </a:prstGeom>
        </p:spPr>
      </p:pic>
      <p:pic>
        <p:nvPicPr>
          <p:cNvPr id="1028" name="Picture 4" descr="Resultado de imagen para viña san pedro logo">
            <a:extLst>
              <a:ext uri="{FF2B5EF4-FFF2-40B4-BE49-F238E27FC236}">
                <a16:creationId xmlns:a16="http://schemas.microsoft.com/office/drawing/2014/main" id="{9D6AF0E9-7D3E-4840-ADF9-1CFBBF329B2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76194" y="2746073"/>
            <a:ext cx="1121974" cy="11219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cu">
            <a:extLst>
              <a:ext uri="{FF2B5EF4-FFF2-40B4-BE49-F238E27FC236}">
                <a16:creationId xmlns:a16="http://schemas.microsoft.com/office/drawing/2014/main" id="{8F777155-5E5D-47DD-B442-E3350E4201B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91256" y="5894389"/>
            <a:ext cx="794019"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adelco">
            <a:extLst>
              <a:ext uri="{FF2B5EF4-FFF2-40B4-BE49-F238E27FC236}">
                <a16:creationId xmlns:a16="http://schemas.microsoft.com/office/drawing/2014/main" id="{6D09DB30-E4D7-46CD-A936-4944190E478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85708" y="380727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mantos copper">
            <a:extLst>
              <a:ext uri="{FF2B5EF4-FFF2-40B4-BE49-F238E27FC236}">
                <a16:creationId xmlns:a16="http://schemas.microsoft.com/office/drawing/2014/main" id="{3E94AB09-E0D8-455F-A512-0CB48E41879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76194" y="5846870"/>
            <a:ext cx="1412809" cy="558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cencosud">
            <a:extLst>
              <a:ext uri="{FF2B5EF4-FFF2-40B4-BE49-F238E27FC236}">
                <a16:creationId xmlns:a16="http://schemas.microsoft.com/office/drawing/2014/main" id="{A6D71319-F781-4465-80EA-93696912748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38965" y="4933432"/>
            <a:ext cx="1021880" cy="558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walmart chile">
            <a:extLst>
              <a:ext uri="{FF2B5EF4-FFF2-40B4-BE49-F238E27FC236}">
                <a16:creationId xmlns:a16="http://schemas.microsoft.com/office/drawing/2014/main" id="{20D3E6F7-6EA5-4A76-A156-7AEA4A65EFC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9241" y="3006756"/>
            <a:ext cx="1389602" cy="468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para logo mop chile">
            <a:extLst>
              <a:ext uri="{FF2B5EF4-FFF2-40B4-BE49-F238E27FC236}">
                <a16:creationId xmlns:a16="http://schemas.microsoft.com/office/drawing/2014/main" id="{749330AA-B1A6-49F5-A94C-1988DF425BF9}"/>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17523" y="483855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1024">
            <a:extLst>
              <a:ext uri="{FF2B5EF4-FFF2-40B4-BE49-F238E27FC236}">
                <a16:creationId xmlns:a16="http://schemas.microsoft.com/office/drawing/2014/main" id="{6513543E-4109-4224-8050-B14FDBE8AFB5}"/>
              </a:ext>
            </a:extLst>
          </p:cNvPr>
          <p:cNvPicPr>
            <a:picLocks noChangeAspect="1"/>
          </p:cNvPicPr>
          <p:nvPr/>
        </p:nvPicPr>
        <p:blipFill>
          <a:blip r:embed="rId24"/>
          <a:stretch>
            <a:fillRect/>
          </a:stretch>
        </p:blipFill>
        <p:spPr>
          <a:xfrm>
            <a:off x="11178602" y="5716519"/>
            <a:ext cx="684000" cy="684000"/>
          </a:xfrm>
          <a:prstGeom prst="rect">
            <a:avLst/>
          </a:prstGeom>
        </p:spPr>
      </p:pic>
      <p:pic>
        <p:nvPicPr>
          <p:cNvPr id="1042" name="Picture 18" descr="Resultado de imagen para skberge logo">
            <a:extLst>
              <a:ext uri="{FF2B5EF4-FFF2-40B4-BE49-F238E27FC236}">
                <a16:creationId xmlns:a16="http://schemas.microsoft.com/office/drawing/2014/main" id="{E6D97D52-A61C-4B18-940A-8AAC5C79CF2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07882" y="2644256"/>
            <a:ext cx="1267517" cy="1267517"/>
          </a:xfrm>
          <a:prstGeom prst="rect">
            <a:avLst/>
          </a:prstGeom>
          <a:noFill/>
          <a:extLst>
            <a:ext uri="{909E8E84-426E-40DD-AFC4-6F175D3DCCD1}">
              <a14:hiddenFill xmlns:a14="http://schemas.microsoft.com/office/drawing/2010/main">
                <a:solidFill>
                  <a:srgbClr val="FFFFFF"/>
                </a:solidFill>
              </a14:hiddenFill>
            </a:ext>
          </a:extLst>
        </p:spPr>
      </p:pic>
      <p:sp>
        <p:nvSpPr>
          <p:cNvPr id="30" name="Rectángulo 4">
            <a:extLst>
              <a:ext uri="{FF2B5EF4-FFF2-40B4-BE49-F238E27FC236}">
                <a16:creationId xmlns:a16="http://schemas.microsoft.com/office/drawing/2014/main" id="{16F8BEE8-B5F5-48FF-8599-323D2C48C6EE}"/>
              </a:ext>
            </a:extLst>
          </p:cNvPr>
          <p:cNvSpPr/>
          <p:nvPr/>
        </p:nvSpPr>
        <p:spPr>
          <a:xfrm>
            <a:off x="704769" y="426172"/>
            <a:ext cx="9376991" cy="461665"/>
          </a:xfrm>
          <a:prstGeom prst="rect">
            <a:avLst/>
          </a:prstGeom>
        </p:spPr>
        <p:txBody>
          <a:bodyPr wrap="square">
            <a:spAutoFit/>
          </a:bodyPr>
          <a:lstStyle/>
          <a:p>
            <a:r>
              <a:rPr lang="es-CL" sz="2400" b="1" dirty="0">
                <a:solidFill>
                  <a:srgbClr val="595959"/>
                </a:solidFill>
                <a:latin typeface="Century Gothic"/>
                <a:ea typeface="+mj-ea"/>
                <a:cs typeface="Century Gothic"/>
              </a:rPr>
              <a:t>8.-Algunos de nuestros principales pagadores</a:t>
            </a:r>
            <a:endParaRPr lang="es-CL" sz="2400" dirty="0">
              <a:solidFill>
                <a:srgbClr val="595959"/>
              </a:solidFill>
              <a:latin typeface="Century Gothic"/>
              <a:ea typeface="+mj-ea"/>
              <a:cs typeface="Century Gothic"/>
            </a:endParaRPr>
          </a:p>
        </p:txBody>
      </p:sp>
      <p:sp>
        <p:nvSpPr>
          <p:cNvPr id="33" name="Cuadro de texto 2">
            <a:extLst>
              <a:ext uri="{FF2B5EF4-FFF2-40B4-BE49-F238E27FC236}">
                <a16:creationId xmlns:a16="http://schemas.microsoft.com/office/drawing/2014/main" id="{E5AFC206-70C7-4381-A4FA-CBA036354D25}"/>
              </a:ext>
            </a:extLst>
          </p:cNvPr>
          <p:cNvSpPr txBox="1">
            <a:spLocks noChangeArrowheads="1"/>
          </p:cNvSpPr>
          <p:nvPr/>
        </p:nvSpPr>
        <p:spPr bwMode="auto">
          <a:xfrm rot="16200000">
            <a:off x="-1741996" y="4021467"/>
            <a:ext cx="3998691" cy="228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900" dirty="0">
                <a:solidFill>
                  <a:srgbClr val="767171"/>
                </a:solidFill>
                <a:effectLst/>
                <a:latin typeface="Century Gothic" panose="020B0502020202020204" pitchFamily="34" charset="0"/>
                <a:ea typeface="Calibri" panose="020F0502020204030204" pitchFamily="34" charset="0"/>
                <a:cs typeface="Times New Roman" panose="02020603050405020304" pitchFamily="18" charset="0"/>
              </a:rPr>
              <a:t>   Finterra Servicios Financieros S.A. última actualización Agosto 2019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Imagen 33">
            <a:extLst>
              <a:ext uri="{FF2B5EF4-FFF2-40B4-BE49-F238E27FC236}">
                <a16:creationId xmlns:a16="http://schemas.microsoft.com/office/drawing/2014/main" id="{2C551AB1-A568-4458-A131-5F69E77D536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129" y="22013"/>
            <a:ext cx="624530" cy="720000"/>
          </a:xfrm>
          <a:prstGeom prst="rect">
            <a:avLst/>
          </a:prstGeom>
        </p:spPr>
      </p:pic>
      <p:pic>
        <p:nvPicPr>
          <p:cNvPr id="2" name="Picture 2" descr="Resultado de imagen para casino express">
            <a:extLst>
              <a:ext uri="{FF2B5EF4-FFF2-40B4-BE49-F238E27FC236}">
                <a16:creationId xmlns:a16="http://schemas.microsoft.com/office/drawing/2014/main" id="{32A89BDA-A546-4830-BFBF-1B937E9BD7B2}"/>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74564" y="387328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esultado de imagen para autorentas del pacifico">
            <a:extLst>
              <a:ext uri="{FF2B5EF4-FFF2-40B4-BE49-F238E27FC236}">
                <a16:creationId xmlns:a16="http://schemas.microsoft.com/office/drawing/2014/main" id="{0508C088-4E51-42E3-B579-3F5A0578EFE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462461" y="3911773"/>
            <a:ext cx="1105856"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sultado de imagen para cge logo">
            <a:extLst>
              <a:ext uri="{FF2B5EF4-FFF2-40B4-BE49-F238E27FC236}">
                <a16:creationId xmlns:a16="http://schemas.microsoft.com/office/drawing/2014/main" id="{8BD1A1B0-EAE6-4772-95F4-D8C18E0D25B7}"/>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534084" y="2872502"/>
            <a:ext cx="762936"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sultado de imagen para brotec">
            <a:extLst>
              <a:ext uri="{FF2B5EF4-FFF2-40B4-BE49-F238E27FC236}">
                <a16:creationId xmlns:a16="http://schemas.microsoft.com/office/drawing/2014/main" id="{AB2C4AE2-63FE-4946-B7E1-99B767E9F5C1}"/>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323095" y="1741075"/>
            <a:ext cx="1184914"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esultado de imagen para inacap">
            <a:extLst>
              <a:ext uri="{FF2B5EF4-FFF2-40B4-BE49-F238E27FC236}">
                <a16:creationId xmlns:a16="http://schemas.microsoft.com/office/drawing/2014/main" id="{D5780931-5155-45D1-9AA1-B4DA6BE3985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755374" y="5880061"/>
            <a:ext cx="228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esultado de imagen para cmr falabella logo">
            <a:extLst>
              <a:ext uri="{FF2B5EF4-FFF2-40B4-BE49-F238E27FC236}">
                <a16:creationId xmlns:a16="http://schemas.microsoft.com/office/drawing/2014/main" id="{F4332487-9E82-4FF9-B7C3-27DC71688BDE}"/>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9276194" y="884441"/>
            <a:ext cx="1144719"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Resultado de imagen para kaufmann logo">
            <a:extLst>
              <a:ext uri="{FF2B5EF4-FFF2-40B4-BE49-F238E27FC236}">
                <a16:creationId xmlns:a16="http://schemas.microsoft.com/office/drawing/2014/main" id="{A9BD975B-73F8-4BDA-AD8A-12D8955EA5A5}"/>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08230" y="3962625"/>
            <a:ext cx="952615" cy="7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A11AAD4F-BFDD-47BC-8761-7A8FB1C1E94A}"/>
              </a:ext>
            </a:extLst>
          </p:cNvPr>
          <p:cNvPicPr>
            <a:picLocks noChangeAspect="1"/>
          </p:cNvPicPr>
          <p:nvPr/>
        </p:nvPicPr>
        <p:blipFill>
          <a:blip r:embed="rId34"/>
          <a:stretch>
            <a:fillRect/>
          </a:stretch>
        </p:blipFill>
        <p:spPr>
          <a:xfrm>
            <a:off x="11034602" y="884441"/>
            <a:ext cx="972000" cy="972000"/>
          </a:xfrm>
          <a:prstGeom prst="rect">
            <a:avLst/>
          </a:prstGeom>
        </p:spPr>
      </p:pic>
      <p:pic>
        <p:nvPicPr>
          <p:cNvPr id="10" name="Imagen 9">
            <a:extLst>
              <a:ext uri="{FF2B5EF4-FFF2-40B4-BE49-F238E27FC236}">
                <a16:creationId xmlns:a16="http://schemas.microsoft.com/office/drawing/2014/main" id="{606CCD3F-71B8-4211-944D-1EE5F20904DA}"/>
              </a:ext>
            </a:extLst>
          </p:cNvPr>
          <p:cNvPicPr>
            <a:picLocks noChangeAspect="1"/>
          </p:cNvPicPr>
          <p:nvPr/>
        </p:nvPicPr>
        <p:blipFill>
          <a:blip r:embed="rId35"/>
          <a:stretch>
            <a:fillRect/>
          </a:stretch>
        </p:blipFill>
        <p:spPr>
          <a:xfrm>
            <a:off x="11142602" y="1829869"/>
            <a:ext cx="720000" cy="720000"/>
          </a:xfrm>
          <a:prstGeom prst="rect">
            <a:avLst/>
          </a:prstGeom>
        </p:spPr>
      </p:pic>
      <p:pic>
        <p:nvPicPr>
          <p:cNvPr id="11" name="Picture 2" descr="Resultado de imagen para pizarreño logo">
            <a:extLst>
              <a:ext uri="{FF2B5EF4-FFF2-40B4-BE49-F238E27FC236}">
                <a16:creationId xmlns:a16="http://schemas.microsoft.com/office/drawing/2014/main" id="{3E8A1A4F-F8C9-47E2-8A6D-AB21FD7B8C31}"/>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1156455" y="2872502"/>
            <a:ext cx="624398"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sultado de imagen para codelco logo">
            <a:extLst>
              <a:ext uri="{FF2B5EF4-FFF2-40B4-BE49-F238E27FC236}">
                <a16:creationId xmlns:a16="http://schemas.microsoft.com/office/drawing/2014/main" id="{48CC2B5E-6279-47DD-BD0C-77BFF15F9C06}"/>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805745" y="4879091"/>
            <a:ext cx="1285714"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ultado de imagen para antofagasta minerals logo">
            <a:extLst>
              <a:ext uri="{FF2B5EF4-FFF2-40B4-BE49-F238E27FC236}">
                <a16:creationId xmlns:a16="http://schemas.microsoft.com/office/drawing/2014/main" id="{E4E6E590-A5E5-4FCA-B6AB-66C782B1AE00}"/>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1062071" y="3856141"/>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44" name="Rectángulo 43">
            <a:extLst>
              <a:ext uri="{FF2B5EF4-FFF2-40B4-BE49-F238E27FC236}">
                <a16:creationId xmlns:a16="http://schemas.microsoft.com/office/drawing/2014/main" id="{C496A49D-0C34-4838-8D67-A39E419B0A4C}"/>
              </a:ext>
            </a:extLst>
          </p:cNvPr>
          <p:cNvSpPr/>
          <p:nvPr/>
        </p:nvSpPr>
        <p:spPr>
          <a:xfrm>
            <a:off x="10850557" y="154265"/>
            <a:ext cx="1236194" cy="369332"/>
          </a:xfrm>
          <a:prstGeom prst="rect">
            <a:avLst/>
          </a:prstGeom>
        </p:spPr>
        <p:txBody>
          <a:bodyPr wrap="square">
            <a:spAutoFit/>
          </a:bodyPr>
          <a:lstStyle/>
          <a:p>
            <a:r>
              <a:rPr lang="es-CL" dirty="0">
                <a:solidFill>
                  <a:schemeClr val="bg2">
                    <a:lumMod val="50000"/>
                  </a:schemeClr>
                </a:solidFill>
              </a:rPr>
              <a:t>finterra.cl</a:t>
            </a:r>
          </a:p>
        </p:txBody>
      </p:sp>
      <p:sp>
        <p:nvSpPr>
          <p:cNvPr id="45" name="Rectángulo 44">
            <a:extLst>
              <a:ext uri="{FF2B5EF4-FFF2-40B4-BE49-F238E27FC236}">
                <a16:creationId xmlns:a16="http://schemas.microsoft.com/office/drawing/2014/main" id="{FB387E12-3692-492D-ADF5-07C63D4847DD}"/>
              </a:ext>
            </a:extLst>
          </p:cNvPr>
          <p:cNvSpPr/>
          <p:nvPr/>
        </p:nvSpPr>
        <p:spPr>
          <a:xfrm>
            <a:off x="199227" y="6495497"/>
            <a:ext cx="10284030" cy="230832"/>
          </a:xfrm>
          <a:prstGeom prst="rect">
            <a:avLst/>
          </a:prstGeom>
        </p:spPr>
        <p:txBody>
          <a:bodyPr wrap="square">
            <a:spAutoFit/>
          </a:bodyPr>
          <a:lstStyle/>
          <a:p>
            <a:pPr algn="ctr"/>
            <a:r>
              <a:rPr lang="es-CL" sz="900" dirty="0">
                <a:solidFill>
                  <a:schemeClr val="accent3">
                    <a:lumMod val="75000"/>
                  </a:schemeClr>
                </a:solidFill>
                <a:latin typeface="Century Gothic"/>
                <a:cs typeface="Century Gothic"/>
              </a:rPr>
              <a:t>Genera impacto en tus proveedores mediante una política  RSE de financiamiento responsable e inclusivo</a:t>
            </a:r>
          </a:p>
        </p:txBody>
      </p:sp>
      <p:cxnSp>
        <p:nvCxnSpPr>
          <p:cNvPr id="46" name="Conector recto de flecha 45">
            <a:extLst>
              <a:ext uri="{FF2B5EF4-FFF2-40B4-BE49-F238E27FC236}">
                <a16:creationId xmlns:a16="http://schemas.microsoft.com/office/drawing/2014/main" id="{8F6990F2-8707-4775-A5EB-F621825AED61}"/>
              </a:ext>
            </a:extLst>
          </p:cNvPr>
          <p:cNvCxnSpPr/>
          <p:nvPr/>
        </p:nvCxnSpPr>
        <p:spPr>
          <a:xfrm>
            <a:off x="8460548" y="6627207"/>
            <a:ext cx="2838990"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F817934-ABDF-472D-AC27-961559A3B2F9}"/>
              </a:ext>
            </a:extLst>
          </p:cNvPr>
          <p:cNvSpPr txBox="1"/>
          <p:nvPr/>
        </p:nvSpPr>
        <p:spPr>
          <a:xfrm>
            <a:off x="709300" y="5930781"/>
            <a:ext cx="4129395" cy="1200329"/>
          </a:xfrm>
          <a:prstGeom prst="rect">
            <a:avLst/>
          </a:prstGeom>
          <a:noFill/>
        </p:spPr>
        <p:txBody>
          <a:bodyPr wrap="square" rtlCol="0">
            <a:spAutoFit/>
          </a:bodyPr>
          <a:lstStyle/>
          <a:p>
            <a:r>
              <a:rPr lang="es-CL" dirty="0">
                <a:solidFill>
                  <a:schemeClr val="bg1"/>
                </a:solidFill>
                <a:latin typeface="Century Gothic" panose="020B0502020202020204" pitchFamily="34" charset="0"/>
              </a:rPr>
              <a:t>finterra.cl</a:t>
            </a:r>
            <a:r>
              <a:rPr lang="es-CL" dirty="0">
                <a:solidFill>
                  <a:schemeClr val="bg1"/>
                </a:solidFill>
              </a:rPr>
              <a:t>   </a:t>
            </a:r>
            <a:r>
              <a:rPr lang="es-CL" dirty="0">
                <a:solidFill>
                  <a:schemeClr val="bg1"/>
                </a:solidFill>
                <a:latin typeface="Century Gothic" panose="020B0502020202020204" pitchFamily="34" charset="0"/>
              </a:rPr>
              <a:t>vitacura 2736 Of 501</a:t>
            </a:r>
          </a:p>
          <a:p>
            <a:r>
              <a:rPr lang="es-CL" dirty="0">
                <a:solidFill>
                  <a:schemeClr val="bg1"/>
                </a:solidFill>
                <a:latin typeface="Century Gothic" panose="020B0502020202020204" pitchFamily="34" charset="0"/>
              </a:rPr>
              <a:t>	     fono 2 2449800</a:t>
            </a:r>
          </a:p>
          <a:p>
            <a:endParaRPr lang="es-CL" dirty="0">
              <a:solidFill>
                <a:schemeClr val="bg2">
                  <a:lumMod val="75000"/>
                </a:schemeClr>
              </a:solidFill>
            </a:endParaRPr>
          </a:p>
          <a:p>
            <a:endParaRPr lang="es-CL" dirty="0"/>
          </a:p>
        </p:txBody>
      </p:sp>
      <p:cxnSp>
        <p:nvCxnSpPr>
          <p:cNvPr id="6" name="Conector recto 5">
            <a:extLst>
              <a:ext uri="{FF2B5EF4-FFF2-40B4-BE49-F238E27FC236}">
                <a16:creationId xmlns:a16="http://schemas.microsoft.com/office/drawing/2014/main" id="{D0B19DAF-7674-4E88-BD41-1F4FDF6DF680}"/>
              </a:ext>
            </a:extLst>
          </p:cNvPr>
          <p:cNvCxnSpPr>
            <a:cxnSpLocks/>
          </p:cNvCxnSpPr>
          <p:nvPr/>
        </p:nvCxnSpPr>
        <p:spPr>
          <a:xfrm>
            <a:off x="1907047" y="5799412"/>
            <a:ext cx="0" cy="821476"/>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416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uadroTexto 4"/>
          <p:cNvSpPr txBox="1"/>
          <p:nvPr/>
        </p:nvSpPr>
        <p:spPr>
          <a:xfrm>
            <a:off x="516294" y="610739"/>
            <a:ext cx="11553786" cy="461665"/>
          </a:xfrm>
          <a:prstGeom prst="rect">
            <a:avLst/>
          </a:prstGeom>
          <a:noFill/>
        </p:spPr>
        <p:txBody>
          <a:bodyPr wrap="square" rtlCol="0">
            <a:spAutoFit/>
          </a:bodyPr>
          <a:lstStyle/>
          <a:p>
            <a:r>
              <a:rPr lang="es-CL" sz="2400" b="1" dirty="0">
                <a:solidFill>
                  <a:srgbClr val="595959"/>
                </a:solidFill>
                <a:latin typeface="Century Gothic"/>
                <a:ea typeface="+mj-ea"/>
                <a:cs typeface="Century Gothic"/>
              </a:rPr>
              <a:t>1.-Somos una Institución financiera no bancaria con 8 años de experiencia</a:t>
            </a:r>
            <a:endParaRPr lang="es-CL" sz="2400" b="1" dirty="0">
              <a:latin typeface="Century Gothic" panose="020B0502020202020204" pitchFamily="34" charset="0"/>
            </a:endParaRPr>
          </a:p>
        </p:txBody>
      </p:sp>
      <p:sp>
        <p:nvSpPr>
          <p:cNvPr id="3" name="Rectángulo 2"/>
          <p:cNvSpPr/>
          <p:nvPr/>
        </p:nvSpPr>
        <p:spPr>
          <a:xfrm>
            <a:off x="643434" y="1900060"/>
            <a:ext cx="5168195" cy="2534861"/>
          </a:xfrm>
          <a:prstGeom prst="rect">
            <a:avLst/>
          </a:prstGeom>
        </p:spPr>
        <p:txBody>
          <a:bodyPr wrap="square">
            <a:spAutoFit/>
          </a:bodyPr>
          <a:lstStyle/>
          <a:p>
            <a:r>
              <a:rPr lang="es-CL" sz="1100" dirty="0">
                <a:latin typeface="Century Gothic" panose="020B0502020202020204" pitchFamily="34" charset="0"/>
              </a:rPr>
              <a:t>Somos una </a:t>
            </a:r>
            <a:r>
              <a:rPr lang="es-CL" sz="1100" dirty="0" err="1">
                <a:latin typeface="Century Gothic" panose="020B0502020202020204" pitchFamily="34" charset="0"/>
              </a:rPr>
              <a:t>institucion</a:t>
            </a:r>
            <a:r>
              <a:rPr lang="es-CL" sz="1100" dirty="0">
                <a:latin typeface="Century Gothic" panose="020B0502020202020204" pitchFamily="34" charset="0"/>
              </a:rPr>
              <a:t>  financiera no bancario (IFNB) creada en 2013 para generar impacto en la industria de las Pymes y lograr una economía mas justa e inclusiva.</a:t>
            </a:r>
          </a:p>
          <a:p>
            <a:endParaRPr lang="es-CL" sz="1100" dirty="0">
              <a:latin typeface="Century Gothic" panose="020B0502020202020204" pitchFamily="34" charset="0"/>
            </a:endParaRPr>
          </a:p>
          <a:p>
            <a:r>
              <a:rPr lang="es-CL" sz="1100" dirty="0">
                <a:latin typeface="Century Gothic" panose="020B0502020202020204" pitchFamily="34" charset="0"/>
              </a:rPr>
              <a:t>Nos somos </a:t>
            </a:r>
            <a:r>
              <a:rPr lang="es-CL" sz="1100">
                <a:latin typeface="Century Gothic" panose="020B0502020202020204" pitchFamily="34" charset="0"/>
              </a:rPr>
              <a:t>un factoring, </a:t>
            </a:r>
            <a:r>
              <a:rPr lang="es-CL" sz="1100" dirty="0">
                <a:latin typeface="Century Gothic" panose="020B0502020202020204" pitchFamily="34" charset="0"/>
              </a:rPr>
              <a:t>en FINTERRA  ofrecemos financiamiento responsable &amp; inclusivo a  pymes  y proveedores de grandes pagadores a través del anticipo de facturas.</a:t>
            </a:r>
          </a:p>
          <a:p>
            <a:endParaRPr lang="es-CL" sz="1100" dirty="0">
              <a:latin typeface="Century Gothic" panose="020B0502020202020204" pitchFamily="34" charset="0"/>
            </a:endParaRPr>
          </a:p>
          <a:p>
            <a:r>
              <a:rPr lang="es-CL" sz="1100" dirty="0">
                <a:latin typeface="Century Gothic" panose="020B0502020202020204" pitchFamily="34" charset="0"/>
              </a:rPr>
              <a:t>Contamos con un backoffice con sólida experiencia del negocio.</a:t>
            </a:r>
          </a:p>
          <a:p>
            <a:endParaRPr lang="es-CL" sz="1100" dirty="0">
              <a:latin typeface="Century Gothic" panose="020B0502020202020204" pitchFamily="34" charset="0"/>
            </a:endParaRPr>
          </a:p>
          <a:p>
            <a:r>
              <a:rPr lang="es-CL" sz="1100" dirty="0">
                <a:latin typeface="Century Gothic" panose="020B0502020202020204" pitchFamily="34" charset="0"/>
              </a:rPr>
              <a:t>Operamos con varios intermediarios financieros, fondos de inversión y Corredores de Bolsa de Productos para asegurar la liquidez de tus proveedores.</a:t>
            </a:r>
          </a:p>
          <a:p>
            <a:pPr>
              <a:lnSpc>
                <a:spcPct val="150000"/>
              </a:lnSpc>
            </a:pPr>
            <a:endParaRPr lang="es-CL" sz="1200" dirty="0">
              <a:latin typeface="Century Gothic" panose="020B0502020202020204" pitchFamily="34" charset="0"/>
            </a:endParaRPr>
          </a:p>
        </p:txBody>
      </p:sp>
      <p:sp>
        <p:nvSpPr>
          <p:cNvPr id="42" name="CuadroTexto 41"/>
          <p:cNvSpPr txBox="1"/>
          <p:nvPr/>
        </p:nvSpPr>
        <p:spPr>
          <a:xfrm>
            <a:off x="453196" y="4203481"/>
            <a:ext cx="5081510" cy="340519"/>
          </a:xfrm>
          <a:prstGeom prst="roundRect">
            <a:avLst/>
          </a:prstGeom>
          <a:ln>
            <a:beve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sz="1400" dirty="0">
                <a:latin typeface="Century Gothic" panose="020B0502020202020204" pitchFamily="34" charset="0"/>
              </a:rPr>
              <a:t>+ de 800 Clientes Operados</a:t>
            </a:r>
          </a:p>
        </p:txBody>
      </p:sp>
      <p:sp>
        <p:nvSpPr>
          <p:cNvPr id="45" name="CuadroTexto 44"/>
          <p:cNvSpPr txBox="1"/>
          <p:nvPr/>
        </p:nvSpPr>
        <p:spPr>
          <a:xfrm>
            <a:off x="453196" y="4630365"/>
            <a:ext cx="5081510"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sz="1400" dirty="0">
                <a:latin typeface="Century Gothic" panose="020B0502020202020204" pitchFamily="34" charset="0"/>
              </a:rPr>
              <a:t>+ de 300.000 documentos anticipados</a:t>
            </a:r>
          </a:p>
        </p:txBody>
      </p:sp>
      <p:sp>
        <p:nvSpPr>
          <p:cNvPr id="46" name="CuadroTexto 45"/>
          <p:cNvSpPr txBox="1"/>
          <p:nvPr/>
        </p:nvSpPr>
        <p:spPr>
          <a:xfrm>
            <a:off x="453196" y="5074520"/>
            <a:ext cx="5081510"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sz="1400" dirty="0">
                <a:latin typeface="Century Gothic" panose="020B0502020202020204" pitchFamily="34" charset="0"/>
              </a:rPr>
              <a:t>Plazos promedio de 60 días</a:t>
            </a:r>
          </a:p>
        </p:txBody>
      </p:sp>
      <p:sp>
        <p:nvSpPr>
          <p:cNvPr id="40" name="CuadroTexto 4"/>
          <p:cNvSpPr txBox="1"/>
          <p:nvPr/>
        </p:nvSpPr>
        <p:spPr>
          <a:xfrm>
            <a:off x="513525" y="1406451"/>
            <a:ext cx="5077715" cy="306467"/>
          </a:xfrm>
          <a:prstGeom prst="roundRect">
            <a:avLst/>
          </a:prstGeom>
          <a:solidFill>
            <a:schemeClr val="accent1"/>
          </a:solidFill>
        </p:spPr>
        <p:txBody>
          <a:bodyPr wrap="square" rtlCol="0">
            <a:spAutoFit/>
          </a:bodyPr>
          <a:lstStyle/>
          <a:p>
            <a:r>
              <a:rPr lang="es-CL" sz="1200" b="1" dirty="0">
                <a:solidFill>
                  <a:schemeClr val="bg2">
                    <a:lumMod val="25000"/>
                  </a:schemeClr>
                </a:solidFill>
                <a:latin typeface="Century Gothic" panose="020B0502020202020204" pitchFamily="34" charset="0"/>
              </a:rPr>
              <a:t>Finterra en síntesis</a:t>
            </a:r>
          </a:p>
        </p:txBody>
      </p:sp>
      <p:sp>
        <p:nvSpPr>
          <p:cNvPr id="43" name="CuadroTexto 4"/>
          <p:cNvSpPr txBox="1"/>
          <p:nvPr/>
        </p:nvSpPr>
        <p:spPr>
          <a:xfrm>
            <a:off x="5768045" y="1406451"/>
            <a:ext cx="6188400" cy="306467"/>
          </a:xfrm>
          <a:prstGeom prst="roundRect">
            <a:avLst/>
          </a:prstGeom>
          <a:solidFill>
            <a:schemeClr val="accent1"/>
          </a:solidFill>
        </p:spPr>
        <p:txBody>
          <a:bodyPr wrap="square" rtlCol="0">
            <a:spAutoFit/>
          </a:bodyPr>
          <a:lstStyle/>
          <a:p>
            <a:r>
              <a:rPr lang="es-CL" sz="1200" b="1" dirty="0">
                <a:solidFill>
                  <a:schemeClr val="bg2">
                    <a:lumMod val="25000"/>
                  </a:schemeClr>
                </a:solidFill>
                <a:latin typeface="Century Gothic" panose="020B0502020202020204" pitchFamily="34" charset="0"/>
              </a:rPr>
              <a:t>Que Compramos </a:t>
            </a:r>
          </a:p>
        </p:txBody>
      </p:sp>
      <p:pic>
        <p:nvPicPr>
          <p:cNvPr id="49" name="Imagen 48">
            <a:extLst>
              <a:ext uri="{FF2B5EF4-FFF2-40B4-BE49-F238E27FC236}">
                <a16:creationId xmlns:a16="http://schemas.microsoft.com/office/drawing/2014/main" id="{21FC0621-90F2-481F-9659-B9A44AB29F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294" y="1956422"/>
            <a:ext cx="156133" cy="180000"/>
          </a:xfrm>
          <a:prstGeom prst="rect">
            <a:avLst/>
          </a:prstGeom>
        </p:spPr>
      </p:pic>
      <p:pic>
        <p:nvPicPr>
          <p:cNvPr id="51" name="Imagen 50">
            <a:extLst>
              <a:ext uri="{FF2B5EF4-FFF2-40B4-BE49-F238E27FC236}">
                <a16:creationId xmlns:a16="http://schemas.microsoft.com/office/drawing/2014/main" id="{36B72436-3C7C-407C-A09C-CBD1349162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318" y="2624887"/>
            <a:ext cx="156133" cy="180000"/>
          </a:xfrm>
          <a:prstGeom prst="rect">
            <a:avLst/>
          </a:prstGeom>
        </p:spPr>
      </p:pic>
      <p:pic>
        <p:nvPicPr>
          <p:cNvPr id="52" name="Imagen 51">
            <a:extLst>
              <a:ext uri="{FF2B5EF4-FFF2-40B4-BE49-F238E27FC236}">
                <a16:creationId xmlns:a16="http://schemas.microsoft.com/office/drawing/2014/main" id="{84B2CC7D-1431-42E0-BE2D-A91617A3B0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01" y="3293767"/>
            <a:ext cx="156133" cy="180000"/>
          </a:xfrm>
          <a:prstGeom prst="rect">
            <a:avLst/>
          </a:prstGeom>
        </p:spPr>
      </p:pic>
      <p:pic>
        <p:nvPicPr>
          <p:cNvPr id="53" name="Imagen 52">
            <a:extLst>
              <a:ext uri="{FF2B5EF4-FFF2-40B4-BE49-F238E27FC236}">
                <a16:creationId xmlns:a16="http://schemas.microsoft.com/office/drawing/2014/main" id="{5B27658C-A6D5-4A5E-8AB2-DA640190F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83" y="3637159"/>
            <a:ext cx="156133" cy="180000"/>
          </a:xfrm>
          <a:prstGeom prst="rect">
            <a:avLst/>
          </a:prstGeom>
        </p:spPr>
      </p:pic>
      <p:sp>
        <p:nvSpPr>
          <p:cNvPr id="55" name="CuadroTexto 54">
            <a:extLst>
              <a:ext uri="{FF2B5EF4-FFF2-40B4-BE49-F238E27FC236}">
                <a16:creationId xmlns:a16="http://schemas.microsoft.com/office/drawing/2014/main" id="{2037E1E3-3D36-47C3-AC9F-EA3FA0833F72}"/>
              </a:ext>
            </a:extLst>
          </p:cNvPr>
          <p:cNvSpPr txBox="1"/>
          <p:nvPr/>
        </p:nvSpPr>
        <p:spPr>
          <a:xfrm>
            <a:off x="453196" y="5524561"/>
            <a:ext cx="5081510"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sz="1400" dirty="0">
                <a:latin typeface="Century Gothic" panose="020B0502020202020204" pitchFamily="34" charset="0"/>
              </a:rPr>
              <a:t>Colocaciones por M$400.000.000 </a:t>
            </a:r>
          </a:p>
        </p:txBody>
      </p:sp>
      <p:sp>
        <p:nvSpPr>
          <p:cNvPr id="21" name="Cuadro de texto 2">
            <a:extLst>
              <a:ext uri="{FF2B5EF4-FFF2-40B4-BE49-F238E27FC236}">
                <a16:creationId xmlns:a16="http://schemas.microsoft.com/office/drawing/2014/main" id="{7DBB0DF5-BC10-45F1-ADF2-742B206D52CD}"/>
              </a:ext>
            </a:extLst>
          </p:cNvPr>
          <p:cNvSpPr txBox="1">
            <a:spLocks noChangeArrowheads="1"/>
          </p:cNvSpPr>
          <p:nvPr/>
        </p:nvSpPr>
        <p:spPr bwMode="auto">
          <a:xfrm rot="16200000">
            <a:off x="-1741996" y="4021467"/>
            <a:ext cx="3998691" cy="228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900" dirty="0">
                <a:solidFill>
                  <a:srgbClr val="767171"/>
                </a:solidFill>
                <a:effectLst/>
                <a:latin typeface="Century Gothic" panose="020B0502020202020204" pitchFamily="34" charset="0"/>
                <a:ea typeface="Calibri" panose="020F0502020204030204" pitchFamily="34" charset="0"/>
                <a:cs typeface="Times New Roman" panose="02020603050405020304" pitchFamily="18" charset="0"/>
              </a:rPr>
              <a:t>   Finterra Servicios Financieros S.A. última actualización Enero 2020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Gráfico 24">
            <a:extLst>
              <a:ext uri="{FF2B5EF4-FFF2-40B4-BE49-F238E27FC236}">
                <a16:creationId xmlns:a16="http://schemas.microsoft.com/office/drawing/2014/main" id="{8A8ACAE9-CF4F-4AD2-A04C-847BC565FBE4}"/>
              </a:ext>
            </a:extLst>
          </p:cNvPr>
          <p:cNvGraphicFramePr>
            <a:graphicFrameLocks/>
          </p:cNvGraphicFramePr>
          <p:nvPr>
            <p:extLst>
              <p:ext uri="{D42A27DB-BD31-4B8C-83A1-F6EECF244321}">
                <p14:modId xmlns:p14="http://schemas.microsoft.com/office/powerpoint/2010/main" val="240218648"/>
              </p:ext>
            </p:extLst>
          </p:nvPr>
        </p:nvGraphicFramePr>
        <p:xfrm>
          <a:off x="5889632" y="2306155"/>
          <a:ext cx="5774585" cy="3218406"/>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ángulo 25">
            <a:extLst>
              <a:ext uri="{FF2B5EF4-FFF2-40B4-BE49-F238E27FC236}">
                <a16:creationId xmlns:a16="http://schemas.microsoft.com/office/drawing/2014/main" id="{8D66B224-74FE-4D4F-B2D6-53500DDF9B0D}"/>
              </a:ext>
            </a:extLst>
          </p:cNvPr>
          <p:cNvSpPr/>
          <p:nvPr/>
        </p:nvSpPr>
        <p:spPr>
          <a:xfrm>
            <a:off x="199227" y="6495497"/>
            <a:ext cx="10284030" cy="230832"/>
          </a:xfrm>
          <a:prstGeom prst="rect">
            <a:avLst/>
          </a:prstGeom>
        </p:spPr>
        <p:txBody>
          <a:bodyPr wrap="square">
            <a:spAutoFit/>
          </a:bodyPr>
          <a:lstStyle/>
          <a:p>
            <a:pPr algn="ctr"/>
            <a:r>
              <a:rPr lang="es-CL" sz="900" dirty="0">
                <a:solidFill>
                  <a:schemeClr val="accent3">
                    <a:lumMod val="75000"/>
                  </a:schemeClr>
                </a:solidFill>
                <a:latin typeface="Century Gothic"/>
                <a:cs typeface="Century Gothic"/>
              </a:rPr>
              <a:t>Genera impacto en tus proveedores mediante una política  RSE de financiamiento responsable e inclusivo</a:t>
            </a:r>
          </a:p>
        </p:txBody>
      </p:sp>
      <p:cxnSp>
        <p:nvCxnSpPr>
          <p:cNvPr id="27" name="Conector recto de flecha 26">
            <a:extLst>
              <a:ext uri="{FF2B5EF4-FFF2-40B4-BE49-F238E27FC236}">
                <a16:creationId xmlns:a16="http://schemas.microsoft.com/office/drawing/2014/main" id="{D0EC73AE-8AE5-4E4A-8332-D3E1B93F71D5}"/>
              </a:ext>
            </a:extLst>
          </p:cNvPr>
          <p:cNvCxnSpPr/>
          <p:nvPr/>
        </p:nvCxnSpPr>
        <p:spPr>
          <a:xfrm>
            <a:off x="8460548" y="6627207"/>
            <a:ext cx="2838990"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pic>
        <p:nvPicPr>
          <p:cNvPr id="28" name="Imagen 27">
            <a:extLst>
              <a:ext uri="{FF2B5EF4-FFF2-40B4-BE49-F238E27FC236}">
                <a16:creationId xmlns:a16="http://schemas.microsoft.com/office/drawing/2014/main" id="{48E18EAD-31E2-483C-8A2D-0302CF37A6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29" y="22013"/>
            <a:ext cx="624530" cy="720000"/>
          </a:xfrm>
          <a:prstGeom prst="rect">
            <a:avLst/>
          </a:prstGeom>
        </p:spPr>
      </p:pic>
      <p:sp>
        <p:nvSpPr>
          <p:cNvPr id="9" name="Rectángulo 8">
            <a:extLst>
              <a:ext uri="{FF2B5EF4-FFF2-40B4-BE49-F238E27FC236}">
                <a16:creationId xmlns:a16="http://schemas.microsoft.com/office/drawing/2014/main" id="{A72E4D74-0960-485C-BF26-AFAB3475A032}"/>
              </a:ext>
            </a:extLst>
          </p:cNvPr>
          <p:cNvSpPr/>
          <p:nvPr/>
        </p:nvSpPr>
        <p:spPr>
          <a:xfrm rot="16200000">
            <a:off x="11267317" y="5607147"/>
            <a:ext cx="1236194" cy="369332"/>
          </a:xfrm>
          <a:prstGeom prst="rect">
            <a:avLst/>
          </a:prstGeom>
        </p:spPr>
        <p:txBody>
          <a:bodyPr wrap="square">
            <a:spAutoFit/>
          </a:bodyPr>
          <a:lstStyle/>
          <a:p>
            <a:r>
              <a:rPr lang="es-CL" dirty="0">
                <a:solidFill>
                  <a:schemeClr val="bg2">
                    <a:lumMod val="50000"/>
                  </a:schemeClr>
                </a:solidFill>
              </a:rPr>
              <a:t>finterra.cl</a:t>
            </a:r>
          </a:p>
        </p:txBody>
      </p:sp>
    </p:spTree>
    <p:extLst>
      <p:ext uri="{BB962C8B-B14F-4D97-AF65-F5344CB8AC3E}">
        <p14:creationId xmlns:p14="http://schemas.microsoft.com/office/powerpoint/2010/main" val="260719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4"/>
          <p:cNvSpPr/>
          <p:nvPr/>
        </p:nvSpPr>
        <p:spPr>
          <a:xfrm>
            <a:off x="639586" y="701374"/>
            <a:ext cx="9376991" cy="461665"/>
          </a:xfrm>
          <a:prstGeom prst="rect">
            <a:avLst/>
          </a:prstGeom>
        </p:spPr>
        <p:txBody>
          <a:bodyPr wrap="square">
            <a:spAutoFit/>
          </a:bodyPr>
          <a:lstStyle/>
          <a:p>
            <a:r>
              <a:rPr lang="es-CL" sz="2400" b="1" dirty="0">
                <a:solidFill>
                  <a:srgbClr val="595959"/>
                </a:solidFill>
                <a:latin typeface="Century Gothic"/>
                <a:ea typeface="+mj-ea"/>
                <a:cs typeface="Century Gothic"/>
              </a:rPr>
              <a:t>2.-Equipo con trayectoria en el negocio de financiamiento</a:t>
            </a:r>
            <a:endParaRPr lang="es-CL" sz="2400" dirty="0">
              <a:solidFill>
                <a:srgbClr val="595959"/>
              </a:solidFill>
              <a:latin typeface="Century Gothic"/>
              <a:ea typeface="+mj-ea"/>
              <a:cs typeface="Century Gothic"/>
            </a:endParaRPr>
          </a:p>
        </p:txBody>
      </p:sp>
      <p:sp>
        <p:nvSpPr>
          <p:cNvPr id="67" name="CuadroTexto 4"/>
          <p:cNvSpPr txBox="1"/>
          <p:nvPr/>
        </p:nvSpPr>
        <p:spPr>
          <a:xfrm>
            <a:off x="752618" y="1406451"/>
            <a:ext cx="5077715" cy="306467"/>
          </a:xfrm>
          <a:prstGeom prst="roundRect">
            <a:avLst/>
          </a:prstGeom>
          <a:solidFill>
            <a:schemeClr val="accent1"/>
          </a:solidFill>
        </p:spPr>
        <p:txBody>
          <a:bodyPr wrap="square" rtlCol="0">
            <a:spAutoFit/>
          </a:bodyPr>
          <a:lstStyle/>
          <a:p>
            <a:r>
              <a:rPr lang="es-CL" sz="1200" b="1" dirty="0">
                <a:solidFill>
                  <a:schemeClr val="bg2">
                    <a:lumMod val="25000"/>
                  </a:schemeClr>
                </a:solidFill>
                <a:latin typeface="Century Gothic" panose="020B0502020202020204" pitchFamily="34" charset="0"/>
              </a:rPr>
              <a:t>Equipo</a:t>
            </a:r>
          </a:p>
        </p:txBody>
      </p:sp>
      <p:sp>
        <p:nvSpPr>
          <p:cNvPr id="68" name="Rectángulo 67"/>
          <p:cNvSpPr/>
          <p:nvPr/>
        </p:nvSpPr>
        <p:spPr>
          <a:xfrm>
            <a:off x="859088" y="1706649"/>
            <a:ext cx="4971246" cy="1615827"/>
          </a:xfrm>
          <a:prstGeom prst="rect">
            <a:avLst/>
          </a:prstGeom>
        </p:spPr>
        <p:txBody>
          <a:bodyPr wrap="square">
            <a:spAutoFit/>
          </a:bodyPr>
          <a:lstStyle/>
          <a:p>
            <a:r>
              <a:rPr lang="es-CL" sz="1100" dirty="0">
                <a:latin typeface="Century Gothic" panose="020B0502020202020204" pitchFamily="34" charset="0"/>
              </a:rPr>
              <a:t>Equipo ejecutivo con gran experiencia en el sector, socios fundadores con mas de 18 años en la industria de financiamiento pymes.</a:t>
            </a:r>
          </a:p>
          <a:p>
            <a:endParaRPr lang="es-CL" sz="1100" dirty="0">
              <a:latin typeface="Century Gothic" panose="020B0502020202020204" pitchFamily="34" charset="0"/>
            </a:endParaRPr>
          </a:p>
          <a:p>
            <a:endParaRPr lang="es-CL" sz="1100" dirty="0">
              <a:latin typeface="Century Gothic" panose="020B0502020202020204" pitchFamily="34" charset="0"/>
            </a:endParaRPr>
          </a:p>
          <a:p>
            <a:r>
              <a:rPr lang="es-CL" sz="1100" dirty="0">
                <a:latin typeface="Century Gothic" panose="020B0502020202020204" pitchFamily="34" charset="0"/>
              </a:rPr>
              <a:t>Participan activamente en comités de crédito y cobranza con el fin de llevar un adecuado control sobre el negocio.</a:t>
            </a:r>
          </a:p>
          <a:p>
            <a:endParaRPr lang="es-CL" sz="1100" dirty="0">
              <a:latin typeface="Century Gothic" panose="020B0502020202020204" pitchFamily="34" charset="0"/>
            </a:endParaRPr>
          </a:p>
          <a:p>
            <a:r>
              <a:rPr lang="es-CL" sz="1100" dirty="0">
                <a:latin typeface="Century Gothic" panose="020B0502020202020204" pitchFamily="34" charset="0"/>
              </a:rPr>
              <a:t>La plana ejecutiva se ha mantenido estable a lo largo de la vida de la compañía.</a:t>
            </a:r>
          </a:p>
        </p:txBody>
      </p:sp>
      <p:graphicFrame>
        <p:nvGraphicFramePr>
          <p:cNvPr id="6" name="Tabla 5"/>
          <p:cNvGraphicFramePr>
            <a:graphicFrameLocks noGrp="1"/>
          </p:cNvGraphicFramePr>
          <p:nvPr>
            <p:extLst>
              <p:ext uri="{D42A27DB-BD31-4B8C-83A1-F6EECF244321}">
                <p14:modId xmlns:p14="http://schemas.microsoft.com/office/powerpoint/2010/main" val="2280827248"/>
              </p:ext>
            </p:extLst>
          </p:nvPr>
        </p:nvGraphicFramePr>
        <p:xfrm>
          <a:off x="6353666" y="1401539"/>
          <a:ext cx="4784986" cy="1510764"/>
        </p:xfrm>
        <a:graphic>
          <a:graphicData uri="http://schemas.openxmlformats.org/drawingml/2006/table">
            <a:tbl>
              <a:tblPr>
                <a:tableStyleId>{5C22544A-7EE6-4342-B048-85BDC9FD1C3A}</a:tableStyleId>
              </a:tblPr>
              <a:tblGrid>
                <a:gridCol w="2616028">
                  <a:extLst>
                    <a:ext uri="{9D8B030D-6E8A-4147-A177-3AD203B41FA5}">
                      <a16:colId xmlns:a16="http://schemas.microsoft.com/office/drawing/2014/main" val="20000"/>
                    </a:ext>
                  </a:extLst>
                </a:gridCol>
                <a:gridCol w="974690">
                  <a:extLst>
                    <a:ext uri="{9D8B030D-6E8A-4147-A177-3AD203B41FA5}">
                      <a16:colId xmlns:a16="http://schemas.microsoft.com/office/drawing/2014/main" val="20001"/>
                    </a:ext>
                  </a:extLst>
                </a:gridCol>
                <a:gridCol w="1194268">
                  <a:extLst>
                    <a:ext uri="{9D8B030D-6E8A-4147-A177-3AD203B41FA5}">
                      <a16:colId xmlns:a16="http://schemas.microsoft.com/office/drawing/2014/main" val="20003"/>
                    </a:ext>
                  </a:extLst>
                </a:gridCol>
              </a:tblGrid>
              <a:tr h="234585">
                <a:tc gridSpan="3">
                  <a:txBody>
                    <a:bodyPr/>
                    <a:lstStyle/>
                    <a:p>
                      <a:pPr algn="ctr" fontAlgn="b"/>
                      <a:r>
                        <a:rPr lang="es-CL" sz="1200" b="1" i="0" u="none" strike="noStrike" dirty="0">
                          <a:solidFill>
                            <a:schemeClr val="tx1">
                              <a:lumMod val="75000"/>
                              <a:lumOff val="25000"/>
                            </a:schemeClr>
                          </a:solidFill>
                          <a:effectLst/>
                          <a:latin typeface="Century Gothic" panose="020B0502020202020204" pitchFamily="34" charset="0"/>
                        </a:rPr>
                        <a:t>Directorio </a:t>
                      </a:r>
                    </a:p>
                  </a:txBody>
                  <a:tcPr marL="9525" marR="9525" marT="9525" marB="0" anchor="b">
                    <a:solidFill>
                      <a:schemeClr val="accent1"/>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b">
                    <a:solidFill>
                      <a:srgbClr val="C8E4BC"/>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b">
                    <a:solidFill>
                      <a:srgbClr val="C8E4BC"/>
                    </a:solidFill>
                  </a:tcPr>
                </a:tc>
                <a:extLst>
                  <a:ext uri="{0D108BD9-81ED-4DB2-BD59-A6C34878D82A}">
                    <a16:rowId xmlns:a16="http://schemas.microsoft.com/office/drawing/2014/main" val="10000"/>
                  </a:ext>
                </a:extLst>
              </a:tr>
              <a:tr h="234585">
                <a:tc>
                  <a:txBody>
                    <a:bodyPr/>
                    <a:lstStyle/>
                    <a:p>
                      <a:pPr algn="l" fontAlgn="b"/>
                      <a:r>
                        <a:rPr lang="es-CL" sz="1200" b="1" i="0" u="none" strike="noStrike" dirty="0">
                          <a:solidFill>
                            <a:schemeClr val="tx1">
                              <a:lumMod val="75000"/>
                              <a:lumOff val="25000"/>
                            </a:schemeClr>
                          </a:solidFill>
                          <a:effectLst/>
                          <a:latin typeface="Century Gothic" panose="020B0502020202020204" pitchFamily="34" charset="0"/>
                        </a:rPr>
                        <a:t>Nombre</a:t>
                      </a:r>
                    </a:p>
                  </a:txBody>
                  <a:tcPr marL="9525" marR="9525" marT="9525" marB="0" anchor="b">
                    <a:solidFill>
                      <a:schemeClr val="accent1"/>
                    </a:solidFill>
                  </a:tcPr>
                </a:tc>
                <a:tc>
                  <a:txBody>
                    <a:bodyPr/>
                    <a:lstStyle/>
                    <a:p>
                      <a:pPr algn="l" fontAlgn="b"/>
                      <a:r>
                        <a:rPr lang="es-CL" sz="1200" b="1" u="none" strike="noStrike" dirty="0">
                          <a:solidFill>
                            <a:schemeClr val="tx1">
                              <a:lumMod val="75000"/>
                              <a:lumOff val="25000"/>
                            </a:schemeClr>
                          </a:solidFill>
                          <a:effectLst/>
                          <a:latin typeface="Century Gothic" panose="020B0502020202020204" pitchFamily="34" charset="0"/>
                        </a:rPr>
                        <a:t>Cargo</a:t>
                      </a:r>
                      <a:endParaRPr lang="es-CL" sz="1200" b="1" i="0" u="none" strike="noStrike" dirty="0">
                        <a:solidFill>
                          <a:schemeClr val="tx1">
                            <a:lumMod val="75000"/>
                            <a:lumOff val="25000"/>
                          </a:schemeClr>
                        </a:solidFill>
                        <a:effectLst/>
                        <a:latin typeface="Century Gothic" panose="020B0502020202020204" pitchFamily="34" charset="0"/>
                      </a:endParaRPr>
                    </a:p>
                  </a:txBody>
                  <a:tcPr marL="9525" marR="9525" marT="9525" marB="0" anchor="b">
                    <a:solidFill>
                      <a:schemeClr val="accent1"/>
                    </a:solidFill>
                  </a:tcPr>
                </a:tc>
                <a:tc>
                  <a:txBody>
                    <a:bodyPr/>
                    <a:lstStyle/>
                    <a:p>
                      <a:pPr algn="l" fontAlgn="b"/>
                      <a:r>
                        <a:rPr lang="es-CL" sz="1200" b="1" i="0" u="none" strike="noStrike" dirty="0">
                          <a:solidFill>
                            <a:schemeClr val="tx1">
                              <a:lumMod val="75000"/>
                              <a:lumOff val="25000"/>
                            </a:schemeClr>
                          </a:solidFill>
                          <a:effectLst/>
                          <a:latin typeface="Century Gothic" panose="020B0502020202020204" pitchFamily="34" charset="0"/>
                        </a:rPr>
                        <a:t>Profesión</a:t>
                      </a:r>
                    </a:p>
                  </a:txBody>
                  <a:tcPr marL="9525" marR="9525" marT="9525" marB="0" anchor="b">
                    <a:solidFill>
                      <a:schemeClr val="accent1"/>
                    </a:solidFill>
                  </a:tcPr>
                </a:tc>
                <a:extLst>
                  <a:ext uri="{0D108BD9-81ED-4DB2-BD59-A6C34878D82A}">
                    <a16:rowId xmlns:a16="http://schemas.microsoft.com/office/drawing/2014/main" val="10001"/>
                  </a:ext>
                </a:extLst>
              </a:tr>
              <a:tr h="232263">
                <a:tc>
                  <a:txBody>
                    <a:bodyPr/>
                    <a:lstStyle/>
                    <a:p>
                      <a:pPr algn="l" fontAlgn="b"/>
                      <a:r>
                        <a:rPr lang="es-CL" sz="1100" b="0" i="0" u="none" strike="noStrike" dirty="0">
                          <a:solidFill>
                            <a:srgbClr val="000000"/>
                          </a:solidFill>
                          <a:effectLst/>
                          <a:latin typeface="Century Gothic" panose="020B0502020202020204" pitchFamily="34" charset="0"/>
                        </a:rPr>
                        <a:t>Andrés Paúl Fernández</a:t>
                      </a:r>
                    </a:p>
                  </a:txBody>
                  <a:tcPr marL="9525" marR="9525" marT="9525" marB="0" anchor="b">
                    <a:solidFill>
                      <a:schemeClr val="accent1">
                        <a:alpha val="0"/>
                      </a:schemeClr>
                    </a:solidFill>
                  </a:tcPr>
                </a:tc>
                <a:tc>
                  <a:txBody>
                    <a:bodyPr/>
                    <a:lstStyle/>
                    <a:p>
                      <a:pPr algn="l" fontAlgn="b"/>
                      <a:r>
                        <a:rPr lang="es-CL" sz="1100" u="none" strike="noStrike" dirty="0">
                          <a:effectLst/>
                          <a:latin typeface="Century Gothic" panose="020B0502020202020204" pitchFamily="34" charset="0"/>
                        </a:rPr>
                        <a:t>Presidente</a:t>
                      </a:r>
                      <a:endParaRPr lang="es-CL" sz="1100" b="0" i="0" u="none" strike="noStrike" dirty="0">
                        <a:solidFill>
                          <a:srgbClr val="000000"/>
                        </a:solidFill>
                        <a:effectLst/>
                        <a:latin typeface="Century Gothic" panose="020B0502020202020204" pitchFamily="34" charset="0"/>
                      </a:endParaRPr>
                    </a:p>
                  </a:txBody>
                  <a:tcPr marL="9525" marR="9525" marT="9525" marB="0" anchor="b">
                    <a:solidFill>
                      <a:schemeClr val="accent1">
                        <a:alpha val="0"/>
                      </a:schemeClr>
                    </a:solidFill>
                  </a:tcPr>
                </a:tc>
                <a:tc>
                  <a:txBody>
                    <a:bodyPr/>
                    <a:lstStyle/>
                    <a:p>
                      <a:pPr algn="l" fontAlgn="b"/>
                      <a:r>
                        <a:rPr lang="es-CL" sz="1100" u="none" strike="noStrike" dirty="0">
                          <a:effectLst/>
                          <a:latin typeface="Century Gothic" panose="020B0502020202020204" pitchFamily="34" charset="0"/>
                        </a:rPr>
                        <a:t>Ing. Comercial</a:t>
                      </a:r>
                      <a:endParaRPr lang="es-CL" sz="1100" b="0" i="0" u="none" strike="noStrike" dirty="0">
                        <a:solidFill>
                          <a:srgbClr val="000000"/>
                        </a:solidFill>
                        <a:effectLst/>
                        <a:latin typeface="Century Gothic" panose="020B0502020202020204" pitchFamily="34" charset="0"/>
                      </a:endParaRPr>
                    </a:p>
                  </a:txBody>
                  <a:tcPr marL="9525" marR="9525" marT="9525" marB="0" anchor="b">
                    <a:solidFill>
                      <a:schemeClr val="accent1">
                        <a:alpha val="0"/>
                      </a:schemeClr>
                    </a:solidFill>
                  </a:tcPr>
                </a:tc>
                <a:extLst>
                  <a:ext uri="{0D108BD9-81ED-4DB2-BD59-A6C34878D82A}">
                    <a16:rowId xmlns:a16="http://schemas.microsoft.com/office/drawing/2014/main" val="10002"/>
                  </a:ext>
                </a:extLst>
              </a:tr>
              <a:tr h="232263">
                <a:tc>
                  <a:txBody>
                    <a:bodyPr/>
                    <a:lstStyle/>
                    <a:p>
                      <a:pPr algn="l" fontAlgn="b"/>
                      <a:r>
                        <a:rPr lang="es-CL" sz="1100" u="none" strike="noStrike" dirty="0">
                          <a:solidFill>
                            <a:schemeClr val="tx1"/>
                          </a:solidFill>
                          <a:effectLst/>
                          <a:latin typeface="Century Gothic" panose="020B0502020202020204" pitchFamily="34" charset="0"/>
                        </a:rPr>
                        <a:t>Andrés Paúl Errázuriz</a:t>
                      </a:r>
                      <a:endParaRPr lang="es-CL" sz="1100" b="0" i="0" u="none" strike="noStrike" dirty="0">
                        <a:solidFill>
                          <a:schemeClr val="tx1"/>
                        </a:solidFill>
                        <a:effectLst/>
                        <a:latin typeface="Century Gothic" panose="020B0502020202020204" pitchFamily="34" charset="0"/>
                      </a:endParaRPr>
                    </a:p>
                  </a:txBody>
                  <a:tcPr marL="9525" marR="9525" marT="9525" marB="0" anchor="b">
                    <a:solidFill>
                      <a:schemeClr val="accent1">
                        <a:alpha val="0"/>
                      </a:schemeClr>
                    </a:solidFill>
                  </a:tcPr>
                </a:tc>
                <a:tc>
                  <a:txBody>
                    <a:bodyPr/>
                    <a:lstStyle/>
                    <a:p>
                      <a:pPr algn="l" fontAlgn="b"/>
                      <a:r>
                        <a:rPr lang="es-CL" sz="1100" u="none" strike="noStrike" dirty="0">
                          <a:solidFill>
                            <a:schemeClr val="tx1"/>
                          </a:solidFill>
                          <a:effectLst/>
                          <a:latin typeface="Century Gothic" panose="020B0502020202020204" pitchFamily="34" charset="0"/>
                        </a:rPr>
                        <a:t>Director</a:t>
                      </a:r>
                      <a:endParaRPr lang="es-CL" sz="1100" b="0" i="0" u="none" strike="noStrike" dirty="0">
                        <a:solidFill>
                          <a:schemeClr val="tx1"/>
                        </a:solidFill>
                        <a:effectLst/>
                        <a:latin typeface="Century Gothic" panose="020B0502020202020204" pitchFamily="34" charset="0"/>
                      </a:endParaRPr>
                    </a:p>
                  </a:txBody>
                  <a:tcPr marL="9525" marR="9525" marT="9525" marB="0" anchor="b">
                    <a:solidFill>
                      <a:schemeClr val="accent1">
                        <a:alpha val="0"/>
                      </a:schemeClr>
                    </a:solidFill>
                  </a:tcPr>
                </a:tc>
                <a:tc>
                  <a:txBody>
                    <a:bodyPr/>
                    <a:lstStyle/>
                    <a:p>
                      <a:pPr algn="l" fontAlgn="b"/>
                      <a:r>
                        <a:rPr lang="es-CL" sz="1100" u="none" strike="noStrike" dirty="0">
                          <a:effectLst/>
                          <a:latin typeface="Century Gothic" panose="020B0502020202020204" pitchFamily="34" charset="0"/>
                        </a:rPr>
                        <a:t>Empresario</a:t>
                      </a:r>
                      <a:endParaRPr lang="es-CL" sz="1100" b="0" i="0" u="none" strike="noStrike" dirty="0">
                        <a:solidFill>
                          <a:schemeClr val="tx1"/>
                        </a:solidFill>
                        <a:effectLst/>
                        <a:latin typeface="Century Gothic" panose="020B0502020202020204" pitchFamily="34" charset="0"/>
                      </a:endParaRPr>
                    </a:p>
                  </a:txBody>
                  <a:tcPr marL="9525" marR="9525" marT="9525" marB="0" anchor="b">
                    <a:solidFill>
                      <a:schemeClr val="accent1">
                        <a:alpha val="0"/>
                      </a:schemeClr>
                    </a:solidFill>
                  </a:tcPr>
                </a:tc>
                <a:extLst>
                  <a:ext uri="{0D108BD9-81ED-4DB2-BD59-A6C34878D82A}">
                    <a16:rowId xmlns:a16="http://schemas.microsoft.com/office/drawing/2014/main" val="10003"/>
                  </a:ext>
                </a:extLst>
              </a:tr>
              <a:tr h="232263">
                <a:tc>
                  <a:txBody>
                    <a:bodyPr/>
                    <a:lstStyle/>
                    <a:p>
                      <a:pPr algn="l" fontAlgn="b"/>
                      <a:r>
                        <a:rPr lang="es-CL" sz="1100" u="none" strike="noStrike" dirty="0">
                          <a:effectLst/>
                          <a:latin typeface="Century Gothic" panose="020B0502020202020204" pitchFamily="34" charset="0"/>
                        </a:rPr>
                        <a:t>Cristóbal Achurra  Staplefield</a:t>
                      </a:r>
                      <a:endParaRPr lang="es-CL" sz="1100" b="0" i="0" u="none" strike="noStrike" dirty="0">
                        <a:solidFill>
                          <a:srgbClr val="000000"/>
                        </a:solidFill>
                        <a:effectLst/>
                        <a:latin typeface="Century Gothic" panose="020B0502020202020204" pitchFamily="34" charset="0"/>
                      </a:endParaRPr>
                    </a:p>
                  </a:txBody>
                  <a:tcPr marL="9525" marR="9525" marT="9525" marB="0" anchor="b">
                    <a:solidFill>
                      <a:schemeClr val="accent1">
                        <a:alpha val="0"/>
                      </a:schemeClr>
                    </a:solidFill>
                  </a:tcPr>
                </a:tc>
                <a:tc>
                  <a:txBody>
                    <a:bodyPr/>
                    <a:lstStyle/>
                    <a:p>
                      <a:pPr algn="l" fontAlgn="b"/>
                      <a:r>
                        <a:rPr lang="es-CL" sz="1100" u="none" strike="noStrike" dirty="0">
                          <a:effectLst/>
                          <a:latin typeface="Century Gothic" panose="020B0502020202020204" pitchFamily="34" charset="0"/>
                        </a:rPr>
                        <a:t>Director</a:t>
                      </a:r>
                      <a:endParaRPr lang="es-CL" sz="1100" b="0" i="0" u="none" strike="noStrike" dirty="0">
                        <a:solidFill>
                          <a:srgbClr val="000000"/>
                        </a:solidFill>
                        <a:effectLst/>
                        <a:latin typeface="Century Gothic" panose="020B0502020202020204" pitchFamily="34" charset="0"/>
                      </a:endParaRPr>
                    </a:p>
                  </a:txBody>
                  <a:tcPr marL="9525" marR="9525" marT="9525" marB="0" anchor="b">
                    <a:solidFill>
                      <a:schemeClr val="accent1">
                        <a:alpha val="0"/>
                      </a:schemeClr>
                    </a:solidFill>
                  </a:tcPr>
                </a:tc>
                <a:tc>
                  <a:txBody>
                    <a:bodyPr/>
                    <a:lstStyle/>
                    <a:p>
                      <a:pPr algn="l" fontAlgn="b"/>
                      <a:r>
                        <a:rPr lang="es-CL" sz="1100" u="none" strike="noStrike" dirty="0">
                          <a:effectLst/>
                          <a:latin typeface="Century Gothic" panose="020B0502020202020204" pitchFamily="34" charset="0"/>
                        </a:rPr>
                        <a:t>Ing. Agrónomo</a:t>
                      </a:r>
                      <a:endParaRPr lang="es-CL" sz="1100" b="0" i="0" u="none" strike="noStrike" dirty="0">
                        <a:solidFill>
                          <a:srgbClr val="000000"/>
                        </a:solidFill>
                        <a:effectLst/>
                        <a:latin typeface="Century Gothic" panose="020B0502020202020204" pitchFamily="34" charset="0"/>
                      </a:endParaRPr>
                    </a:p>
                  </a:txBody>
                  <a:tcPr marL="9525" marR="9525" marT="9525" marB="0" anchor="b">
                    <a:solidFill>
                      <a:schemeClr val="accent1">
                        <a:alpha val="0"/>
                      </a:schemeClr>
                    </a:solidFill>
                  </a:tcPr>
                </a:tc>
                <a:extLst>
                  <a:ext uri="{0D108BD9-81ED-4DB2-BD59-A6C34878D82A}">
                    <a16:rowId xmlns:a16="http://schemas.microsoft.com/office/drawing/2014/main" val="10004"/>
                  </a:ext>
                </a:extLst>
              </a:tr>
              <a:tr h="232263">
                <a:tc>
                  <a:txBody>
                    <a:bodyPr/>
                    <a:lstStyle/>
                    <a:p>
                      <a:pPr algn="l" fontAlgn="b"/>
                      <a:r>
                        <a:rPr lang="es-CL" sz="1100" u="none" strike="noStrike" dirty="0">
                          <a:effectLst/>
                          <a:latin typeface="Century Gothic" panose="020B0502020202020204" pitchFamily="34" charset="0"/>
                        </a:rPr>
                        <a:t>Patricio Manterola Vergara</a:t>
                      </a:r>
                      <a:endParaRPr lang="es-CL" sz="1100" b="0" i="0" u="none" strike="noStrike" dirty="0">
                        <a:solidFill>
                          <a:srgbClr val="000000"/>
                        </a:solidFill>
                        <a:effectLst/>
                        <a:latin typeface="Century Gothic" panose="020B0502020202020204" pitchFamily="34" charset="0"/>
                      </a:endParaRPr>
                    </a:p>
                  </a:txBody>
                  <a:tcPr marL="9525" marR="9525" marT="9525" marB="0" anchor="b">
                    <a:solidFill>
                      <a:schemeClr val="accent1">
                        <a:alpha val="0"/>
                      </a:schemeClr>
                    </a:solidFill>
                  </a:tcPr>
                </a:tc>
                <a:tc>
                  <a:txBody>
                    <a:bodyPr/>
                    <a:lstStyle/>
                    <a:p>
                      <a:pPr algn="l" fontAlgn="b"/>
                      <a:r>
                        <a:rPr lang="es-CL" sz="1100" u="none" strike="noStrike" dirty="0">
                          <a:effectLst/>
                          <a:latin typeface="Century Gothic" panose="020B0502020202020204" pitchFamily="34" charset="0"/>
                        </a:rPr>
                        <a:t>Director</a:t>
                      </a:r>
                      <a:endParaRPr lang="es-CL" sz="1100" b="0" i="0" u="none" strike="noStrike" dirty="0">
                        <a:solidFill>
                          <a:srgbClr val="000000"/>
                        </a:solidFill>
                        <a:effectLst/>
                        <a:latin typeface="Century Gothic" panose="020B0502020202020204" pitchFamily="34" charset="0"/>
                      </a:endParaRPr>
                    </a:p>
                  </a:txBody>
                  <a:tcPr marL="9525" marR="9525" marT="9525" marB="0" anchor="b">
                    <a:solidFill>
                      <a:schemeClr val="accent1">
                        <a:alpha val="0"/>
                      </a:schemeClr>
                    </a:solidFill>
                  </a:tcPr>
                </a:tc>
                <a:tc>
                  <a:txBody>
                    <a:bodyPr/>
                    <a:lstStyle/>
                    <a:p>
                      <a:pPr algn="l" fontAlgn="b"/>
                      <a:r>
                        <a:rPr lang="es-CL" sz="1100" u="none" strike="noStrike" dirty="0">
                          <a:effectLst/>
                          <a:latin typeface="Century Gothic" panose="020B0502020202020204" pitchFamily="34" charset="0"/>
                        </a:rPr>
                        <a:t>Empresario Inmobiliario</a:t>
                      </a:r>
                      <a:endParaRPr lang="es-CL" sz="1100" b="0" i="0" u="none" strike="noStrike" dirty="0">
                        <a:solidFill>
                          <a:srgbClr val="000000"/>
                        </a:solidFill>
                        <a:effectLst/>
                        <a:latin typeface="Century Gothic" panose="020B0502020202020204" pitchFamily="34" charset="0"/>
                      </a:endParaRPr>
                    </a:p>
                  </a:txBody>
                  <a:tcPr marL="9525" marR="9525" marT="9525" marB="0" anchor="b">
                    <a:solidFill>
                      <a:schemeClr val="accent1">
                        <a:alpha val="0"/>
                      </a:schemeClr>
                    </a:solidFill>
                  </a:tcPr>
                </a:tc>
                <a:extLst>
                  <a:ext uri="{0D108BD9-81ED-4DB2-BD59-A6C34878D82A}">
                    <a16:rowId xmlns:a16="http://schemas.microsoft.com/office/drawing/2014/main" val="10005"/>
                  </a:ext>
                </a:extLst>
              </a:tr>
            </a:tbl>
          </a:graphicData>
        </a:graphic>
      </p:graphicFrame>
      <p:graphicFrame>
        <p:nvGraphicFramePr>
          <p:cNvPr id="28" name="Diagrama 27"/>
          <p:cNvGraphicFramePr/>
          <p:nvPr>
            <p:extLst>
              <p:ext uri="{D42A27DB-BD31-4B8C-83A1-F6EECF244321}">
                <p14:modId xmlns:p14="http://schemas.microsoft.com/office/powerpoint/2010/main" val="1151190459"/>
              </p:ext>
            </p:extLst>
          </p:nvPr>
        </p:nvGraphicFramePr>
        <p:xfrm>
          <a:off x="445204" y="3575791"/>
          <a:ext cx="5692541" cy="2450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Imagen 28">
            <a:extLst>
              <a:ext uri="{FF2B5EF4-FFF2-40B4-BE49-F238E27FC236}">
                <a16:creationId xmlns:a16="http://schemas.microsoft.com/office/drawing/2014/main" id="{FEB06B63-6E0E-46D2-878F-FD7C566B92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29" y="22013"/>
            <a:ext cx="624530" cy="720000"/>
          </a:xfrm>
          <a:prstGeom prst="rect">
            <a:avLst/>
          </a:prstGeom>
        </p:spPr>
      </p:pic>
      <p:pic>
        <p:nvPicPr>
          <p:cNvPr id="35" name="Imagen 34">
            <a:extLst>
              <a:ext uri="{FF2B5EF4-FFF2-40B4-BE49-F238E27FC236}">
                <a16:creationId xmlns:a16="http://schemas.microsoft.com/office/drawing/2014/main" id="{0698D69B-3806-4E4A-A9BB-401A4D36FC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955" y="1793040"/>
            <a:ext cx="156133" cy="180000"/>
          </a:xfrm>
          <a:prstGeom prst="rect">
            <a:avLst/>
          </a:prstGeom>
        </p:spPr>
      </p:pic>
      <p:pic>
        <p:nvPicPr>
          <p:cNvPr id="42" name="Imagen 41">
            <a:extLst>
              <a:ext uri="{FF2B5EF4-FFF2-40B4-BE49-F238E27FC236}">
                <a16:creationId xmlns:a16="http://schemas.microsoft.com/office/drawing/2014/main" id="{33E1CFD1-3277-47D6-888F-F61F1FA219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955" y="2480424"/>
            <a:ext cx="156133" cy="180000"/>
          </a:xfrm>
          <a:prstGeom prst="rect">
            <a:avLst/>
          </a:prstGeom>
        </p:spPr>
      </p:pic>
      <p:pic>
        <p:nvPicPr>
          <p:cNvPr id="43" name="Imagen 42">
            <a:extLst>
              <a:ext uri="{FF2B5EF4-FFF2-40B4-BE49-F238E27FC236}">
                <a16:creationId xmlns:a16="http://schemas.microsoft.com/office/drawing/2014/main" id="{7DC7CD15-5B1D-4580-944D-1E66BDBA60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955" y="2949885"/>
            <a:ext cx="156133" cy="180000"/>
          </a:xfrm>
          <a:prstGeom prst="rect">
            <a:avLst/>
          </a:prstGeom>
        </p:spPr>
      </p:pic>
      <p:sp>
        <p:nvSpPr>
          <p:cNvPr id="19" name="Cuadro de texto 2">
            <a:extLst>
              <a:ext uri="{FF2B5EF4-FFF2-40B4-BE49-F238E27FC236}">
                <a16:creationId xmlns:a16="http://schemas.microsoft.com/office/drawing/2014/main" id="{5594AB55-61EC-4E4B-B210-F8C9CE253D03}"/>
              </a:ext>
            </a:extLst>
          </p:cNvPr>
          <p:cNvSpPr txBox="1">
            <a:spLocks noChangeArrowheads="1"/>
          </p:cNvSpPr>
          <p:nvPr/>
        </p:nvSpPr>
        <p:spPr bwMode="auto">
          <a:xfrm rot="16200000">
            <a:off x="-1741996" y="4021467"/>
            <a:ext cx="3998691" cy="228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900" dirty="0">
                <a:solidFill>
                  <a:srgbClr val="767171"/>
                </a:solidFill>
                <a:effectLst/>
                <a:latin typeface="Century Gothic" panose="020B0502020202020204" pitchFamily="34" charset="0"/>
                <a:ea typeface="Calibri" panose="020F0502020204030204" pitchFamily="34" charset="0"/>
                <a:cs typeface="Times New Roman" panose="02020603050405020304" pitchFamily="18" charset="0"/>
              </a:rPr>
              <a:t>   Finterra Servicios Financieros S.A. última actualización Agosto 2019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3F31D68A-1F04-4062-8D76-6DF2DF8D990A}"/>
              </a:ext>
            </a:extLst>
          </p:cNvPr>
          <p:cNvGraphicFramePr>
            <a:graphicFrameLocks noGrp="1"/>
          </p:cNvGraphicFramePr>
          <p:nvPr>
            <p:extLst>
              <p:ext uri="{D42A27DB-BD31-4B8C-83A1-F6EECF244321}">
                <p14:modId xmlns:p14="http://schemas.microsoft.com/office/powerpoint/2010/main" val="2982772695"/>
              </p:ext>
            </p:extLst>
          </p:nvPr>
        </p:nvGraphicFramePr>
        <p:xfrm>
          <a:off x="6361668" y="3150803"/>
          <a:ext cx="4784986" cy="2751213"/>
        </p:xfrm>
        <a:graphic>
          <a:graphicData uri="http://schemas.openxmlformats.org/drawingml/2006/table">
            <a:tbl>
              <a:tblPr>
                <a:tableStyleId>{5C22544A-7EE6-4342-B048-85BDC9FD1C3A}</a:tableStyleId>
              </a:tblPr>
              <a:tblGrid>
                <a:gridCol w="2616028">
                  <a:extLst>
                    <a:ext uri="{9D8B030D-6E8A-4147-A177-3AD203B41FA5}">
                      <a16:colId xmlns:a16="http://schemas.microsoft.com/office/drawing/2014/main" val="3459865966"/>
                    </a:ext>
                  </a:extLst>
                </a:gridCol>
                <a:gridCol w="974690">
                  <a:extLst>
                    <a:ext uri="{9D8B030D-6E8A-4147-A177-3AD203B41FA5}">
                      <a16:colId xmlns:a16="http://schemas.microsoft.com/office/drawing/2014/main" val="642941061"/>
                    </a:ext>
                  </a:extLst>
                </a:gridCol>
                <a:gridCol w="1194268">
                  <a:extLst>
                    <a:ext uri="{9D8B030D-6E8A-4147-A177-3AD203B41FA5}">
                      <a16:colId xmlns:a16="http://schemas.microsoft.com/office/drawing/2014/main" val="3050330923"/>
                    </a:ext>
                  </a:extLst>
                </a:gridCol>
              </a:tblGrid>
              <a:tr h="234585">
                <a:tc gridSpan="3">
                  <a:txBody>
                    <a:bodyPr/>
                    <a:lstStyle/>
                    <a:p>
                      <a:pPr algn="ctr" fontAlgn="b"/>
                      <a:r>
                        <a:rPr lang="es-CL" sz="1200" b="1" i="0" u="none" strike="noStrike" dirty="0">
                          <a:solidFill>
                            <a:schemeClr val="tx1">
                              <a:lumMod val="75000"/>
                              <a:lumOff val="25000"/>
                            </a:schemeClr>
                          </a:solidFill>
                          <a:effectLst/>
                          <a:latin typeface="Century Gothic" panose="020B0502020202020204" pitchFamily="34" charset="0"/>
                        </a:rPr>
                        <a:t>Administración </a:t>
                      </a:r>
                    </a:p>
                  </a:txBody>
                  <a:tcPr marL="9525" marR="9525" marT="9525" marB="0" anchor="b">
                    <a:solidFill>
                      <a:schemeClr val="accent1"/>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b">
                    <a:solidFill>
                      <a:srgbClr val="C8E4BC"/>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b">
                    <a:solidFill>
                      <a:srgbClr val="C8E4BC"/>
                    </a:solidFill>
                  </a:tcPr>
                </a:tc>
                <a:extLst>
                  <a:ext uri="{0D108BD9-81ED-4DB2-BD59-A6C34878D82A}">
                    <a16:rowId xmlns:a16="http://schemas.microsoft.com/office/drawing/2014/main" val="3975299600"/>
                  </a:ext>
                </a:extLst>
              </a:tr>
              <a:tr h="234585">
                <a:tc>
                  <a:txBody>
                    <a:bodyPr/>
                    <a:lstStyle/>
                    <a:p>
                      <a:pPr algn="l" fontAlgn="b"/>
                      <a:r>
                        <a:rPr lang="es-CL" sz="1200" b="1" i="0" u="none" strike="noStrike" dirty="0">
                          <a:solidFill>
                            <a:schemeClr val="tx1">
                              <a:lumMod val="75000"/>
                              <a:lumOff val="25000"/>
                            </a:schemeClr>
                          </a:solidFill>
                          <a:effectLst/>
                          <a:latin typeface="Century Gothic" panose="020B0502020202020204" pitchFamily="34" charset="0"/>
                        </a:rPr>
                        <a:t>Nombre</a:t>
                      </a:r>
                    </a:p>
                  </a:txBody>
                  <a:tcPr marL="9525" marR="9525" marT="9525" marB="0" anchor="b">
                    <a:solidFill>
                      <a:schemeClr val="accent1"/>
                    </a:solidFill>
                  </a:tcPr>
                </a:tc>
                <a:tc>
                  <a:txBody>
                    <a:bodyPr/>
                    <a:lstStyle/>
                    <a:p>
                      <a:pPr algn="l" fontAlgn="b"/>
                      <a:r>
                        <a:rPr lang="es-CL" sz="1200" b="1" u="none" strike="noStrike" dirty="0">
                          <a:solidFill>
                            <a:schemeClr val="tx1">
                              <a:lumMod val="75000"/>
                              <a:lumOff val="25000"/>
                            </a:schemeClr>
                          </a:solidFill>
                          <a:effectLst/>
                          <a:latin typeface="Century Gothic" panose="020B0502020202020204" pitchFamily="34" charset="0"/>
                        </a:rPr>
                        <a:t>Cargo</a:t>
                      </a:r>
                      <a:endParaRPr lang="es-CL" sz="1200" b="1" i="0" u="none" strike="noStrike" dirty="0">
                        <a:solidFill>
                          <a:schemeClr val="tx1">
                            <a:lumMod val="75000"/>
                            <a:lumOff val="25000"/>
                          </a:schemeClr>
                        </a:solidFill>
                        <a:effectLst/>
                        <a:latin typeface="Century Gothic" panose="020B0502020202020204" pitchFamily="34" charset="0"/>
                      </a:endParaRPr>
                    </a:p>
                  </a:txBody>
                  <a:tcPr marL="9525" marR="9525" marT="9525" marB="0" anchor="b">
                    <a:solidFill>
                      <a:schemeClr val="accent1"/>
                    </a:solidFill>
                  </a:tcPr>
                </a:tc>
                <a:tc>
                  <a:txBody>
                    <a:bodyPr/>
                    <a:lstStyle/>
                    <a:p>
                      <a:pPr algn="l" fontAlgn="b"/>
                      <a:r>
                        <a:rPr lang="es-CL" sz="1200" b="1" i="0" u="none" strike="noStrike" dirty="0">
                          <a:solidFill>
                            <a:schemeClr val="tx1">
                              <a:lumMod val="75000"/>
                              <a:lumOff val="25000"/>
                            </a:schemeClr>
                          </a:solidFill>
                          <a:effectLst/>
                          <a:latin typeface="Century Gothic" panose="020B0502020202020204" pitchFamily="34" charset="0"/>
                        </a:rPr>
                        <a:t>Profesión</a:t>
                      </a:r>
                    </a:p>
                  </a:txBody>
                  <a:tcPr marL="9525" marR="9525" marT="9525" marB="0" anchor="b">
                    <a:solidFill>
                      <a:schemeClr val="accent1"/>
                    </a:solidFill>
                  </a:tcPr>
                </a:tc>
                <a:extLst>
                  <a:ext uri="{0D108BD9-81ED-4DB2-BD59-A6C34878D82A}">
                    <a16:rowId xmlns:a16="http://schemas.microsoft.com/office/drawing/2014/main" val="1001649991"/>
                  </a:ext>
                </a:extLst>
              </a:tr>
              <a:tr h="232263">
                <a:tc>
                  <a:txBody>
                    <a:bodyPr/>
                    <a:lstStyle/>
                    <a:p>
                      <a:pPr algn="l" fontAlgn="b"/>
                      <a:r>
                        <a:rPr lang="es-CL" sz="1100" b="0" i="0" u="none" strike="noStrike" dirty="0">
                          <a:solidFill>
                            <a:srgbClr val="000000"/>
                          </a:solidFill>
                          <a:effectLst/>
                          <a:latin typeface="Century Gothic" panose="020B0502020202020204" pitchFamily="34" charset="0"/>
                        </a:rPr>
                        <a:t>Joaquín Manterola Gana</a:t>
                      </a:r>
                    </a:p>
                  </a:txBody>
                  <a:tcPr marL="9525" marR="9525" marT="9525" marB="0" anchor="b">
                    <a:solidFill>
                      <a:schemeClr val="accent1">
                        <a:alpha val="0"/>
                      </a:schemeClr>
                    </a:solidFill>
                  </a:tcPr>
                </a:tc>
                <a:tc>
                  <a:txBody>
                    <a:bodyPr/>
                    <a:lstStyle/>
                    <a:p>
                      <a:pPr algn="l" fontAlgn="b"/>
                      <a:r>
                        <a:rPr lang="es-CL" sz="1100" u="none" strike="noStrike" dirty="0">
                          <a:effectLst/>
                          <a:latin typeface="Century Gothic" panose="020B0502020202020204" pitchFamily="34" charset="0"/>
                        </a:rPr>
                        <a:t>Socio- Gerente General</a:t>
                      </a:r>
                      <a:endParaRPr lang="es-CL" sz="1100" b="0" i="0" u="none" strike="noStrike" dirty="0">
                        <a:solidFill>
                          <a:srgbClr val="000000"/>
                        </a:solidFill>
                        <a:effectLst/>
                        <a:latin typeface="Century Gothic" panose="020B0502020202020204" pitchFamily="34" charset="0"/>
                      </a:endParaRPr>
                    </a:p>
                  </a:txBody>
                  <a:tcPr marL="9525" marR="9525" marT="9525" marB="0" anchor="b">
                    <a:solidFill>
                      <a:schemeClr val="accent1">
                        <a:alpha val="0"/>
                      </a:schemeClr>
                    </a:solidFill>
                  </a:tcPr>
                </a:tc>
                <a:tc>
                  <a:txBody>
                    <a:bodyPr/>
                    <a:lstStyle/>
                    <a:p>
                      <a:pPr algn="l" fontAlgn="b"/>
                      <a:r>
                        <a:rPr lang="es-CL" sz="1100" u="none" strike="noStrike" dirty="0">
                          <a:effectLst/>
                          <a:latin typeface="Century Gothic" panose="020B0502020202020204" pitchFamily="34" charset="0"/>
                        </a:rPr>
                        <a:t>Ing. Comercial</a:t>
                      </a:r>
                      <a:endParaRPr lang="es-CL" sz="1100" b="0" i="0" u="none" strike="noStrike" dirty="0">
                        <a:solidFill>
                          <a:srgbClr val="000000"/>
                        </a:solidFill>
                        <a:effectLst/>
                        <a:latin typeface="Century Gothic" panose="020B0502020202020204" pitchFamily="34" charset="0"/>
                      </a:endParaRPr>
                    </a:p>
                  </a:txBody>
                  <a:tcPr marL="9525" marR="9525" marT="9525" marB="0" anchor="b">
                    <a:solidFill>
                      <a:schemeClr val="accent1">
                        <a:alpha val="0"/>
                      </a:schemeClr>
                    </a:solidFill>
                  </a:tcPr>
                </a:tc>
                <a:extLst>
                  <a:ext uri="{0D108BD9-81ED-4DB2-BD59-A6C34878D82A}">
                    <a16:rowId xmlns:a16="http://schemas.microsoft.com/office/drawing/2014/main" val="1668040906"/>
                  </a:ext>
                </a:extLst>
              </a:tr>
              <a:tr h="232263">
                <a:tc>
                  <a:txBody>
                    <a:bodyPr/>
                    <a:lstStyle/>
                    <a:p>
                      <a:pPr algn="l" fontAlgn="b"/>
                      <a:r>
                        <a:rPr lang="es-CL" sz="1100" u="none" strike="noStrike" dirty="0">
                          <a:solidFill>
                            <a:schemeClr val="tx1"/>
                          </a:solidFill>
                          <a:effectLst/>
                          <a:latin typeface="Century Gothic" panose="020B0502020202020204" pitchFamily="34" charset="0"/>
                        </a:rPr>
                        <a:t>Jorge Fluxá López </a:t>
                      </a:r>
                    </a:p>
                  </a:txBody>
                  <a:tcPr marL="9525" marR="9525" marT="9525" marB="0" anchor="b">
                    <a:solidFill>
                      <a:schemeClr val="accent1">
                        <a:alpha val="0"/>
                      </a:schemeClr>
                    </a:solidFill>
                  </a:tcPr>
                </a:tc>
                <a:tc>
                  <a:txBody>
                    <a:bodyPr/>
                    <a:lstStyle/>
                    <a:p>
                      <a:pPr algn="l" fontAlgn="b"/>
                      <a:r>
                        <a:rPr lang="es-CL" sz="1100" u="none" strike="noStrike" dirty="0">
                          <a:solidFill>
                            <a:schemeClr val="tx1"/>
                          </a:solidFill>
                          <a:effectLst/>
                          <a:latin typeface="Century Gothic" panose="020B0502020202020204" pitchFamily="34" charset="0"/>
                        </a:rPr>
                        <a:t>Socio- Gerente Riesgo &amp; Crédito</a:t>
                      </a:r>
                      <a:endParaRPr lang="es-CL" sz="1100" b="0" i="0" u="none" strike="noStrike" dirty="0">
                        <a:solidFill>
                          <a:schemeClr val="tx1"/>
                        </a:solidFill>
                        <a:effectLst/>
                        <a:latin typeface="Century Gothic" panose="020B0502020202020204" pitchFamily="34" charset="0"/>
                      </a:endParaRPr>
                    </a:p>
                  </a:txBody>
                  <a:tcPr marL="9525" marR="9525" marT="9525" marB="0" anchor="b">
                    <a:solidFill>
                      <a:schemeClr val="accent1">
                        <a:alpha val="0"/>
                      </a:schemeClr>
                    </a:solidFill>
                  </a:tcPr>
                </a:tc>
                <a:tc>
                  <a:txBody>
                    <a:bodyPr/>
                    <a:lstStyle/>
                    <a:p>
                      <a:pPr algn="l" fontAlgn="b"/>
                      <a:r>
                        <a:rPr lang="es-CL" sz="1100" u="none" strike="noStrike" dirty="0">
                          <a:effectLst/>
                          <a:latin typeface="Century Gothic" panose="020B0502020202020204" pitchFamily="34" charset="0"/>
                        </a:rPr>
                        <a:t>Ing. Comercial</a:t>
                      </a:r>
                      <a:endParaRPr lang="es-CL" sz="1100" b="0" i="0" u="none" strike="noStrike" dirty="0">
                        <a:solidFill>
                          <a:schemeClr val="tx1"/>
                        </a:solidFill>
                        <a:effectLst/>
                        <a:latin typeface="Century Gothic" panose="020B0502020202020204" pitchFamily="34" charset="0"/>
                      </a:endParaRPr>
                    </a:p>
                  </a:txBody>
                  <a:tcPr marL="9525" marR="9525" marT="9525" marB="0" anchor="b">
                    <a:solidFill>
                      <a:schemeClr val="accent1">
                        <a:alpha val="0"/>
                      </a:schemeClr>
                    </a:solidFill>
                  </a:tcPr>
                </a:tc>
                <a:extLst>
                  <a:ext uri="{0D108BD9-81ED-4DB2-BD59-A6C34878D82A}">
                    <a16:rowId xmlns:a16="http://schemas.microsoft.com/office/drawing/2014/main" val="2420464336"/>
                  </a:ext>
                </a:extLst>
              </a:tr>
              <a:tr h="232263">
                <a:tc>
                  <a:txBody>
                    <a:bodyPr/>
                    <a:lstStyle/>
                    <a:p>
                      <a:pPr algn="l" fontAlgn="b"/>
                      <a:endParaRPr lang="es-CL" sz="1100" b="0" i="0" u="none" strike="noStrike" dirty="0">
                        <a:solidFill>
                          <a:schemeClr val="tx1"/>
                        </a:solidFill>
                        <a:effectLst/>
                        <a:latin typeface="Century Gothic" panose="020B0502020202020204" pitchFamily="34" charset="0"/>
                      </a:endParaRPr>
                    </a:p>
                    <a:p>
                      <a:pPr algn="l" fontAlgn="b"/>
                      <a:endParaRPr lang="es-CL" sz="1100" b="0" i="0" u="none" strike="noStrike" dirty="0">
                        <a:solidFill>
                          <a:schemeClr val="tx1"/>
                        </a:solidFill>
                        <a:effectLst/>
                        <a:latin typeface="Century Gothic" panose="020B0502020202020204" pitchFamily="34" charset="0"/>
                      </a:endParaRPr>
                    </a:p>
                    <a:p>
                      <a:pPr algn="l" fontAlgn="b"/>
                      <a:r>
                        <a:rPr lang="es-CL" sz="1100" b="0" i="0" u="none" strike="noStrike" dirty="0">
                          <a:solidFill>
                            <a:schemeClr val="tx1"/>
                          </a:solidFill>
                          <a:effectLst/>
                          <a:latin typeface="Century Gothic" panose="020B0502020202020204" pitchFamily="34" charset="0"/>
                        </a:rPr>
                        <a:t>Felipe Izquierdo Herreros</a:t>
                      </a:r>
                    </a:p>
                  </a:txBody>
                  <a:tcPr marL="9525" marR="9525" marT="9525" marB="0" anchor="b">
                    <a:solidFill>
                      <a:schemeClr val="accent1">
                        <a:alpha val="0"/>
                      </a:schemeClr>
                    </a:solidFill>
                  </a:tcPr>
                </a:tc>
                <a:tc>
                  <a:txBody>
                    <a:bodyPr/>
                    <a:lstStyle/>
                    <a:p>
                      <a:pPr algn="l" fontAlgn="b"/>
                      <a:r>
                        <a:rPr lang="es-CL" sz="1100" b="0" i="0" u="none" strike="noStrike" dirty="0">
                          <a:solidFill>
                            <a:schemeClr val="tx1"/>
                          </a:solidFill>
                          <a:effectLst/>
                          <a:latin typeface="Century Gothic" panose="020B0502020202020204" pitchFamily="34" charset="0"/>
                        </a:rPr>
                        <a:t>Sub Gerente Negocios</a:t>
                      </a:r>
                    </a:p>
                  </a:txBody>
                  <a:tcPr marL="9525" marR="9525" marT="9525" marB="0" anchor="b">
                    <a:solidFill>
                      <a:schemeClr val="accent1">
                        <a:alpha val="0"/>
                      </a:schemeClr>
                    </a:solidFill>
                  </a:tcPr>
                </a:tc>
                <a:tc>
                  <a:txBody>
                    <a:bodyPr/>
                    <a:lstStyle/>
                    <a:p>
                      <a:pPr algn="l" fontAlgn="b"/>
                      <a:r>
                        <a:rPr lang="es-CL" sz="1100" b="0" i="0" u="none" strike="noStrike" dirty="0">
                          <a:solidFill>
                            <a:schemeClr val="tx1"/>
                          </a:solidFill>
                          <a:effectLst/>
                          <a:latin typeface="Century Gothic" panose="020B0502020202020204" pitchFamily="34" charset="0"/>
                        </a:rPr>
                        <a:t>Ing. Comercial</a:t>
                      </a:r>
                    </a:p>
                  </a:txBody>
                  <a:tcPr marL="9525" marR="9525" marT="9525" marB="0" anchor="b">
                    <a:solidFill>
                      <a:schemeClr val="accent1">
                        <a:alpha val="0"/>
                      </a:schemeClr>
                    </a:solidFill>
                  </a:tcPr>
                </a:tc>
                <a:extLst>
                  <a:ext uri="{0D108BD9-81ED-4DB2-BD59-A6C34878D82A}">
                    <a16:rowId xmlns:a16="http://schemas.microsoft.com/office/drawing/2014/main" val="2976452433"/>
                  </a:ext>
                </a:extLst>
              </a:tr>
              <a:tr h="232263">
                <a:tc>
                  <a:txBody>
                    <a:bodyPr/>
                    <a:lstStyle/>
                    <a:p>
                      <a:pPr algn="l" fontAlgn="b"/>
                      <a:endParaRPr lang="es-CL" sz="1100" b="0" i="0" u="none" strike="noStrike" dirty="0">
                        <a:solidFill>
                          <a:schemeClr val="tx1"/>
                        </a:solidFill>
                        <a:effectLst/>
                        <a:latin typeface="Century Gothic" panose="020B0502020202020204" pitchFamily="34" charset="0"/>
                      </a:endParaRPr>
                    </a:p>
                  </a:txBody>
                  <a:tcPr marL="9525" marR="9525" marT="9525" marB="0" anchor="b">
                    <a:solidFill>
                      <a:schemeClr val="accent1">
                        <a:alpha val="0"/>
                      </a:schemeClr>
                    </a:solidFill>
                  </a:tcPr>
                </a:tc>
                <a:tc>
                  <a:txBody>
                    <a:bodyPr/>
                    <a:lstStyle/>
                    <a:p>
                      <a:pPr algn="l" fontAlgn="b"/>
                      <a:endParaRPr lang="es-CL" sz="1100" b="0" i="0" u="none" strike="noStrike" dirty="0">
                        <a:solidFill>
                          <a:schemeClr val="tx1"/>
                        </a:solidFill>
                        <a:effectLst/>
                        <a:latin typeface="Century Gothic" panose="020B0502020202020204" pitchFamily="34" charset="0"/>
                      </a:endParaRPr>
                    </a:p>
                  </a:txBody>
                  <a:tcPr marL="9525" marR="9525" marT="9525" marB="0" anchor="b">
                    <a:solidFill>
                      <a:schemeClr val="accent1">
                        <a:alpha val="0"/>
                      </a:schemeClr>
                    </a:solidFill>
                  </a:tcPr>
                </a:tc>
                <a:tc>
                  <a:txBody>
                    <a:bodyPr/>
                    <a:lstStyle/>
                    <a:p>
                      <a:pPr algn="l" fontAlgn="b"/>
                      <a:endParaRPr lang="es-CL" sz="1100" b="0" i="0" u="none" strike="noStrike" dirty="0">
                        <a:solidFill>
                          <a:schemeClr val="tx1"/>
                        </a:solidFill>
                        <a:effectLst/>
                        <a:latin typeface="Century Gothic" panose="020B0502020202020204" pitchFamily="34" charset="0"/>
                      </a:endParaRPr>
                    </a:p>
                  </a:txBody>
                  <a:tcPr marL="9525" marR="9525" marT="9525" marB="0" anchor="b">
                    <a:solidFill>
                      <a:schemeClr val="accent1">
                        <a:alpha val="0"/>
                      </a:schemeClr>
                    </a:solidFill>
                  </a:tcPr>
                </a:tc>
                <a:extLst>
                  <a:ext uri="{0D108BD9-81ED-4DB2-BD59-A6C34878D82A}">
                    <a16:rowId xmlns:a16="http://schemas.microsoft.com/office/drawing/2014/main" val="3511845853"/>
                  </a:ext>
                </a:extLst>
              </a:tr>
              <a:tr h="232263">
                <a:tc>
                  <a:txBody>
                    <a:bodyPr/>
                    <a:lstStyle/>
                    <a:p>
                      <a:pPr algn="l" fontAlgn="b"/>
                      <a:r>
                        <a:rPr lang="es-CL" sz="1100" b="0" i="0" u="none" strike="noStrike" dirty="0">
                          <a:solidFill>
                            <a:schemeClr val="tx1"/>
                          </a:solidFill>
                          <a:effectLst/>
                          <a:latin typeface="Century Gothic" panose="020B0502020202020204" pitchFamily="34" charset="0"/>
                        </a:rPr>
                        <a:t>Lionel Latham Castro</a:t>
                      </a:r>
                    </a:p>
                  </a:txBody>
                  <a:tcPr marL="9525" marR="9525" marT="9525" marB="0" anchor="b">
                    <a:solidFill>
                      <a:schemeClr val="accent1">
                        <a:alpha val="0"/>
                      </a:schemeClr>
                    </a:solidFill>
                  </a:tcPr>
                </a:tc>
                <a:tc>
                  <a:txBody>
                    <a:bodyPr/>
                    <a:lstStyle/>
                    <a:p>
                      <a:pPr algn="l" fontAlgn="b"/>
                      <a:r>
                        <a:rPr lang="es-CL" sz="1100" b="0" i="0" u="none" strike="noStrike" dirty="0">
                          <a:solidFill>
                            <a:schemeClr val="tx1"/>
                          </a:solidFill>
                          <a:effectLst/>
                          <a:latin typeface="Century Gothic" panose="020B0502020202020204" pitchFamily="34" charset="0"/>
                        </a:rPr>
                        <a:t>Sub Gerente Negocios</a:t>
                      </a:r>
                    </a:p>
                  </a:txBody>
                  <a:tcPr marL="9525" marR="9525" marT="9525" marB="0" anchor="b">
                    <a:solidFill>
                      <a:schemeClr val="accent1">
                        <a:alpha val="0"/>
                      </a:schemeClr>
                    </a:solidFill>
                  </a:tcPr>
                </a:tc>
                <a:tc>
                  <a:txBody>
                    <a:bodyPr/>
                    <a:lstStyle/>
                    <a:p>
                      <a:pPr algn="l" fontAlgn="b"/>
                      <a:r>
                        <a:rPr lang="es-CL" sz="1100" b="0" i="0" u="none" strike="noStrike" dirty="0">
                          <a:solidFill>
                            <a:schemeClr val="tx1"/>
                          </a:solidFill>
                          <a:effectLst/>
                          <a:latin typeface="Century Gothic" panose="020B0502020202020204" pitchFamily="34" charset="0"/>
                        </a:rPr>
                        <a:t>Ing. Comercial</a:t>
                      </a:r>
                    </a:p>
                  </a:txBody>
                  <a:tcPr marL="9525" marR="9525" marT="9525" marB="0" anchor="b">
                    <a:solidFill>
                      <a:schemeClr val="accent1">
                        <a:alpha val="0"/>
                      </a:schemeClr>
                    </a:solidFill>
                  </a:tcPr>
                </a:tc>
                <a:extLst>
                  <a:ext uri="{0D108BD9-81ED-4DB2-BD59-A6C34878D82A}">
                    <a16:rowId xmlns:a16="http://schemas.microsoft.com/office/drawing/2014/main" val="2865897841"/>
                  </a:ext>
                </a:extLst>
              </a:tr>
            </a:tbl>
          </a:graphicData>
        </a:graphic>
      </p:graphicFrame>
      <p:cxnSp>
        <p:nvCxnSpPr>
          <p:cNvPr id="24" name="Conector recto de flecha 23">
            <a:extLst>
              <a:ext uri="{FF2B5EF4-FFF2-40B4-BE49-F238E27FC236}">
                <a16:creationId xmlns:a16="http://schemas.microsoft.com/office/drawing/2014/main" id="{4C10FFD2-8A48-493F-9497-B6A14B725FE1}"/>
              </a:ext>
            </a:extLst>
          </p:cNvPr>
          <p:cNvCxnSpPr/>
          <p:nvPr/>
        </p:nvCxnSpPr>
        <p:spPr>
          <a:xfrm>
            <a:off x="8460548" y="6627207"/>
            <a:ext cx="2838990"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B3947CBC-2401-48F0-933E-79AECBD52FEB}"/>
              </a:ext>
            </a:extLst>
          </p:cNvPr>
          <p:cNvSpPr/>
          <p:nvPr/>
        </p:nvSpPr>
        <p:spPr>
          <a:xfrm rot="16200000">
            <a:off x="11267317" y="5607147"/>
            <a:ext cx="1236194" cy="369332"/>
          </a:xfrm>
          <a:prstGeom prst="rect">
            <a:avLst/>
          </a:prstGeom>
        </p:spPr>
        <p:txBody>
          <a:bodyPr wrap="square">
            <a:spAutoFit/>
          </a:bodyPr>
          <a:lstStyle/>
          <a:p>
            <a:r>
              <a:rPr lang="es-CL" dirty="0">
                <a:solidFill>
                  <a:schemeClr val="bg2">
                    <a:lumMod val="50000"/>
                  </a:schemeClr>
                </a:solidFill>
              </a:rPr>
              <a:t>finterra.cl</a:t>
            </a:r>
          </a:p>
        </p:txBody>
      </p:sp>
      <p:sp>
        <p:nvSpPr>
          <p:cNvPr id="26" name="Rectángulo 25">
            <a:extLst>
              <a:ext uri="{FF2B5EF4-FFF2-40B4-BE49-F238E27FC236}">
                <a16:creationId xmlns:a16="http://schemas.microsoft.com/office/drawing/2014/main" id="{8B11FB85-8902-4B51-A520-FAD9E2A50C72}"/>
              </a:ext>
            </a:extLst>
          </p:cNvPr>
          <p:cNvSpPr/>
          <p:nvPr/>
        </p:nvSpPr>
        <p:spPr>
          <a:xfrm>
            <a:off x="199227" y="6495497"/>
            <a:ext cx="10284030" cy="230832"/>
          </a:xfrm>
          <a:prstGeom prst="rect">
            <a:avLst/>
          </a:prstGeom>
        </p:spPr>
        <p:txBody>
          <a:bodyPr wrap="square">
            <a:spAutoFit/>
          </a:bodyPr>
          <a:lstStyle/>
          <a:p>
            <a:pPr algn="ctr"/>
            <a:r>
              <a:rPr lang="es-CL" sz="900" dirty="0">
                <a:solidFill>
                  <a:schemeClr val="accent3">
                    <a:lumMod val="75000"/>
                  </a:schemeClr>
                </a:solidFill>
                <a:latin typeface="Century Gothic"/>
                <a:cs typeface="Century Gothic"/>
              </a:rPr>
              <a:t>Genera impacto en tus proveedores mediante una política  RSE de financiamiento responsable e inclusivo</a:t>
            </a:r>
          </a:p>
        </p:txBody>
      </p:sp>
    </p:spTree>
    <p:extLst>
      <p:ext uri="{BB962C8B-B14F-4D97-AF65-F5344CB8AC3E}">
        <p14:creationId xmlns:p14="http://schemas.microsoft.com/office/powerpoint/2010/main" val="247559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6" descr="Un hombre con traje formal&#10;&#10;Descripción generada automáticamente">
            <a:extLst>
              <a:ext uri="{FF2B5EF4-FFF2-40B4-BE49-F238E27FC236}">
                <a16:creationId xmlns:a16="http://schemas.microsoft.com/office/drawing/2014/main" id="{698D56E2-0853-47DF-9E10-24941FFA9D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93" r="1" b="48294"/>
          <a:stretch/>
        </p:blipFill>
        <p:spPr>
          <a:xfrm>
            <a:off x="420624" y="276894"/>
            <a:ext cx="5577840" cy="4087368"/>
          </a:xfrm>
          <a:prstGeom prst="rect">
            <a:avLst/>
          </a:prstGeom>
        </p:spPr>
      </p:pic>
      <p:pic>
        <p:nvPicPr>
          <p:cNvPr id="5" name="Imagen 4">
            <a:extLst>
              <a:ext uri="{FF2B5EF4-FFF2-40B4-BE49-F238E27FC236}">
                <a16:creationId xmlns:a16="http://schemas.microsoft.com/office/drawing/2014/main" id="{475B8DD4-12E6-47E9-9688-011911032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35" y="18854"/>
            <a:ext cx="624530" cy="707010"/>
          </a:xfrm>
          <a:prstGeom prst="rect">
            <a:avLst/>
          </a:prstGeom>
        </p:spPr>
      </p:pic>
      <p:pic>
        <p:nvPicPr>
          <p:cNvPr id="7" name="Marcador de posición de imagen 6" descr="Imagen que contiene periódico, traje, firmar, mujer&#10;&#10;Descripción generada automáticamente">
            <a:extLst>
              <a:ext uri="{FF2B5EF4-FFF2-40B4-BE49-F238E27FC236}">
                <a16:creationId xmlns:a16="http://schemas.microsoft.com/office/drawing/2014/main" id="{7D404537-9167-41EC-99DE-3A4703D59D42}"/>
              </a:ext>
            </a:extLst>
          </p:cNvPr>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r="9250"/>
          <a:stretch/>
        </p:blipFill>
        <p:spPr>
          <a:xfrm>
            <a:off x="6190488" y="276894"/>
            <a:ext cx="5577840" cy="4087368"/>
          </a:xfrm>
          <a:prstGeom prst="rect">
            <a:avLst/>
          </a:prstGeom>
        </p:spPr>
      </p:pic>
      <p:sp>
        <p:nvSpPr>
          <p:cNvPr id="8" name="Título 7">
            <a:extLst>
              <a:ext uri="{FF2B5EF4-FFF2-40B4-BE49-F238E27FC236}">
                <a16:creationId xmlns:a16="http://schemas.microsoft.com/office/drawing/2014/main" id="{5BE3D6AA-0E4D-4973-9E1A-B50D89321E12}"/>
              </a:ext>
            </a:extLst>
          </p:cNvPr>
          <p:cNvSpPr>
            <a:spLocks noGrp="1"/>
          </p:cNvSpPr>
          <p:nvPr>
            <p:ph type="title"/>
          </p:nvPr>
        </p:nvSpPr>
        <p:spPr>
          <a:xfrm>
            <a:off x="736474" y="4383412"/>
            <a:ext cx="10825899" cy="868680"/>
          </a:xfrm>
        </p:spPr>
        <p:txBody>
          <a:bodyPr vert="horz" lIns="91440" tIns="45720" rIns="91440" bIns="45720" rtlCol="0" anchor="ctr">
            <a:normAutofit fontScale="90000"/>
          </a:bodyPr>
          <a:lstStyle/>
          <a:p>
            <a:pPr algn="ctr"/>
            <a:br>
              <a:rPr lang="en-US" sz="4000" kern="1200" dirty="0">
                <a:solidFill>
                  <a:schemeClr val="tx1"/>
                </a:solidFill>
                <a:latin typeface="+mj-lt"/>
                <a:ea typeface="+mj-ea"/>
                <a:cs typeface="+mj-cs"/>
              </a:rPr>
            </a:br>
            <a:r>
              <a:rPr lang="en-US" sz="3600" b="1" kern="1200" dirty="0">
                <a:solidFill>
                  <a:schemeClr val="bg2">
                    <a:lumMod val="50000"/>
                  </a:schemeClr>
                </a:solidFill>
                <a:latin typeface="+mj-lt"/>
                <a:ea typeface="+mj-ea"/>
                <a:cs typeface="+mj-cs"/>
              </a:rPr>
              <a:t>Jorge Fluxá López		Joaquí</a:t>
            </a:r>
            <a:r>
              <a:rPr lang="en-US" sz="3600" b="1" dirty="0">
                <a:solidFill>
                  <a:schemeClr val="bg2">
                    <a:lumMod val="50000"/>
                  </a:schemeClr>
                </a:solidFill>
              </a:rPr>
              <a:t>n Manterola Gana</a:t>
            </a:r>
            <a:br>
              <a:rPr lang="en-US" sz="4000" b="1" dirty="0">
                <a:solidFill>
                  <a:schemeClr val="bg2">
                    <a:lumMod val="50000"/>
                  </a:schemeClr>
                </a:solidFill>
              </a:rPr>
            </a:br>
            <a:r>
              <a:rPr lang="en-US" sz="2000" b="1" dirty="0">
                <a:solidFill>
                  <a:schemeClr val="bg2">
                    <a:lumMod val="50000"/>
                  </a:schemeClr>
                </a:solidFill>
              </a:rPr>
              <a:t>Gerente  de Riesgo &amp; Crédito 	  			Gerente General</a:t>
            </a:r>
          </a:p>
        </p:txBody>
      </p:sp>
      <p:sp>
        <p:nvSpPr>
          <p:cNvPr id="10" name="Rectángulo 9">
            <a:extLst>
              <a:ext uri="{FF2B5EF4-FFF2-40B4-BE49-F238E27FC236}">
                <a16:creationId xmlns:a16="http://schemas.microsoft.com/office/drawing/2014/main" id="{21FC5DD8-A6F7-41AD-9B72-BE18DAE05010}"/>
              </a:ext>
            </a:extLst>
          </p:cNvPr>
          <p:cNvSpPr/>
          <p:nvPr/>
        </p:nvSpPr>
        <p:spPr>
          <a:xfrm>
            <a:off x="1838227" y="4622302"/>
            <a:ext cx="8597245" cy="1426822"/>
          </a:xfrm>
          <a:prstGeom prst="rect">
            <a:avLst/>
          </a:prstGeom>
          <a:noFill/>
          <a:ln w="3175">
            <a:solidFill>
              <a:schemeClr val="accent1">
                <a:lumMod val="60000"/>
                <a:lumOff val="40000"/>
                <a:alpha val="64000"/>
              </a:schemeClr>
            </a:solidFill>
          </a:ln>
          <a:effectLst>
            <a:glow rad="63500">
              <a:schemeClr val="bg1">
                <a:alpha val="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99351482-55F0-4C99-BEF6-ACC57DE60C1B}"/>
              </a:ext>
            </a:extLst>
          </p:cNvPr>
          <p:cNvSpPr txBox="1"/>
          <p:nvPr/>
        </p:nvSpPr>
        <p:spPr>
          <a:xfrm>
            <a:off x="2403835" y="5591353"/>
            <a:ext cx="7275796" cy="712818"/>
          </a:xfrm>
          <a:prstGeom prst="roundRect">
            <a:avLst/>
          </a:prstGeom>
          <a:solidFill>
            <a:srgbClr val="4F95D5"/>
          </a:solidFill>
        </p:spPr>
        <p:txBody>
          <a:bodyPr wrap="square" rtlCol="0">
            <a:spAutoFit/>
          </a:bodyPr>
          <a:lstStyle/>
          <a:p>
            <a:pPr algn="ctr"/>
            <a:r>
              <a:rPr lang="es-CL" sz="3600" dirty="0">
                <a:solidFill>
                  <a:schemeClr val="bg1"/>
                </a:solidFill>
                <a:latin typeface="+mj-lt"/>
                <a:ea typeface="+mj-ea"/>
                <a:cs typeface="+mj-cs"/>
              </a:rPr>
              <a:t>Socios 	Gestores</a:t>
            </a:r>
          </a:p>
        </p:txBody>
      </p:sp>
      <p:sp>
        <p:nvSpPr>
          <p:cNvPr id="14" name="Rectángulo 13">
            <a:extLst>
              <a:ext uri="{FF2B5EF4-FFF2-40B4-BE49-F238E27FC236}">
                <a16:creationId xmlns:a16="http://schemas.microsoft.com/office/drawing/2014/main" id="{2364AA61-2F2F-494E-939C-11BFD4865D27}"/>
              </a:ext>
            </a:extLst>
          </p:cNvPr>
          <p:cNvSpPr/>
          <p:nvPr/>
        </p:nvSpPr>
        <p:spPr>
          <a:xfrm rot="16200000">
            <a:off x="11267317" y="5607147"/>
            <a:ext cx="1236194" cy="369332"/>
          </a:xfrm>
          <a:prstGeom prst="rect">
            <a:avLst/>
          </a:prstGeom>
        </p:spPr>
        <p:txBody>
          <a:bodyPr wrap="square">
            <a:spAutoFit/>
          </a:bodyPr>
          <a:lstStyle/>
          <a:p>
            <a:r>
              <a:rPr lang="es-CL" dirty="0">
                <a:solidFill>
                  <a:schemeClr val="bg2">
                    <a:lumMod val="50000"/>
                  </a:schemeClr>
                </a:solidFill>
              </a:rPr>
              <a:t>finterra.cl</a:t>
            </a:r>
          </a:p>
        </p:txBody>
      </p:sp>
      <p:sp>
        <p:nvSpPr>
          <p:cNvPr id="15" name="Marcador de número de diapositiva 4">
            <a:extLst>
              <a:ext uri="{FF2B5EF4-FFF2-40B4-BE49-F238E27FC236}">
                <a16:creationId xmlns:a16="http://schemas.microsoft.com/office/drawing/2014/main" id="{A65D659D-C448-4725-AB32-50FC8D846DE0}"/>
              </a:ext>
            </a:extLst>
          </p:cNvPr>
          <p:cNvSpPr>
            <a:spLocks noGrp="1"/>
          </p:cNvSpPr>
          <p:nvPr>
            <p:ph type="sldNum" sz="quarter" idx="12"/>
          </p:nvPr>
        </p:nvSpPr>
        <p:spPr>
          <a:xfrm>
            <a:off x="8597384" y="6349351"/>
            <a:ext cx="2743200" cy="365125"/>
          </a:xfrm>
        </p:spPr>
        <p:txBody>
          <a:bodyPr vert="horz" lIns="91440" tIns="45720" rIns="91440" bIns="45720" rtlCol="0" anchor="ctr">
            <a:normAutofit/>
          </a:bodyPr>
          <a:lstStyle/>
          <a:p>
            <a:pPr>
              <a:spcAft>
                <a:spcPts val="600"/>
              </a:spcAft>
              <a:defRPr/>
            </a:pPr>
            <a:r>
              <a:rPr lang="en-US" dirty="0">
                <a:solidFill>
                  <a:schemeClr val="tx1">
                    <a:lumMod val="50000"/>
                    <a:lumOff val="50000"/>
                  </a:schemeClr>
                </a:solidFill>
              </a:rPr>
              <a:t>4</a:t>
            </a:r>
          </a:p>
        </p:txBody>
      </p:sp>
    </p:spTree>
    <p:extLst>
      <p:ext uri="{BB962C8B-B14F-4D97-AF65-F5344CB8AC3E}">
        <p14:creationId xmlns:p14="http://schemas.microsoft.com/office/powerpoint/2010/main" val="310074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4"/>
          <p:cNvSpPr/>
          <p:nvPr/>
        </p:nvSpPr>
        <p:spPr>
          <a:xfrm>
            <a:off x="694929" y="558457"/>
            <a:ext cx="9376991" cy="461665"/>
          </a:xfrm>
          <a:prstGeom prst="rect">
            <a:avLst/>
          </a:prstGeom>
        </p:spPr>
        <p:txBody>
          <a:bodyPr wrap="square">
            <a:spAutoFit/>
          </a:bodyPr>
          <a:lstStyle/>
          <a:p>
            <a:r>
              <a:rPr lang="es-CL" sz="2400" b="1" dirty="0">
                <a:solidFill>
                  <a:srgbClr val="595959"/>
                </a:solidFill>
                <a:latin typeface="Century Gothic"/>
                <a:ea typeface="+mj-ea"/>
                <a:cs typeface="Century Gothic"/>
              </a:rPr>
              <a:t>3.-Nuestra Propuesta de Valor</a:t>
            </a:r>
            <a:endParaRPr lang="es-CL" sz="2400" dirty="0">
              <a:solidFill>
                <a:srgbClr val="595959"/>
              </a:solidFill>
              <a:latin typeface="Century Gothic"/>
              <a:ea typeface="+mj-ea"/>
              <a:cs typeface="Century Gothic"/>
            </a:endParaRPr>
          </a:p>
        </p:txBody>
      </p:sp>
      <p:graphicFrame>
        <p:nvGraphicFramePr>
          <p:cNvPr id="5" name="Diagrama 4"/>
          <p:cNvGraphicFramePr/>
          <p:nvPr/>
        </p:nvGraphicFramePr>
        <p:xfrm>
          <a:off x="764161" y="301517"/>
          <a:ext cx="10284030" cy="301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764161" y="2527386"/>
            <a:ext cx="1779339" cy="2538532"/>
          </a:xfrm>
          <a:prstGeom prst="roundRect">
            <a:avLst/>
          </a:prstGeom>
          <a:solidFill>
            <a:schemeClr val="bg1"/>
          </a:solidFill>
          <a:ln cap="rnd">
            <a:solidFill>
              <a:schemeClr val="accent5">
                <a:lumMod val="40000"/>
                <a:lumOff val="60000"/>
              </a:schemeClr>
            </a:solidFill>
            <a:round/>
            <a:extLst>
              <a:ext uri="{C807C97D-BFC1-408E-A445-0C87EB9F89A2}">
                <ask:lineSketchStyleProps xmlns:ask="http://schemas.microsoft.com/office/drawing/2018/sketchyshapes" sd="1219033472">
                  <a:custGeom>
                    <a:avLst/>
                    <a:gdLst>
                      <a:gd name="connsiteX0" fmla="*/ 0 w 1959429"/>
                      <a:gd name="connsiteY0" fmla="*/ 0 h 1708160"/>
                      <a:gd name="connsiteX1" fmla="*/ 470263 w 1959429"/>
                      <a:gd name="connsiteY1" fmla="*/ 0 h 1708160"/>
                      <a:gd name="connsiteX2" fmla="*/ 901337 w 1959429"/>
                      <a:gd name="connsiteY2" fmla="*/ 0 h 1708160"/>
                      <a:gd name="connsiteX3" fmla="*/ 1430383 w 1959429"/>
                      <a:gd name="connsiteY3" fmla="*/ 0 h 1708160"/>
                      <a:gd name="connsiteX4" fmla="*/ 1959429 w 1959429"/>
                      <a:gd name="connsiteY4" fmla="*/ 0 h 1708160"/>
                      <a:gd name="connsiteX5" fmla="*/ 1959429 w 1959429"/>
                      <a:gd name="connsiteY5" fmla="*/ 552305 h 1708160"/>
                      <a:gd name="connsiteX6" fmla="*/ 1959429 w 1959429"/>
                      <a:gd name="connsiteY6" fmla="*/ 1087529 h 1708160"/>
                      <a:gd name="connsiteX7" fmla="*/ 1959429 w 1959429"/>
                      <a:gd name="connsiteY7" fmla="*/ 1708160 h 1708160"/>
                      <a:gd name="connsiteX8" fmla="*/ 1469572 w 1959429"/>
                      <a:gd name="connsiteY8" fmla="*/ 1708160 h 1708160"/>
                      <a:gd name="connsiteX9" fmla="*/ 1038497 w 1959429"/>
                      <a:gd name="connsiteY9" fmla="*/ 1708160 h 1708160"/>
                      <a:gd name="connsiteX10" fmla="*/ 548640 w 1959429"/>
                      <a:gd name="connsiteY10" fmla="*/ 1708160 h 1708160"/>
                      <a:gd name="connsiteX11" fmla="*/ 0 w 1959429"/>
                      <a:gd name="connsiteY11" fmla="*/ 1708160 h 1708160"/>
                      <a:gd name="connsiteX12" fmla="*/ 0 w 1959429"/>
                      <a:gd name="connsiteY12" fmla="*/ 1155855 h 1708160"/>
                      <a:gd name="connsiteX13" fmla="*/ 0 w 1959429"/>
                      <a:gd name="connsiteY13" fmla="*/ 603550 h 1708160"/>
                      <a:gd name="connsiteX14" fmla="*/ 0 w 1959429"/>
                      <a:gd name="connsiteY14" fmla="*/ 0 h 17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9429" h="1708160" extrusionOk="0">
                        <a:moveTo>
                          <a:pt x="0" y="0"/>
                        </a:moveTo>
                        <a:cubicBezTo>
                          <a:pt x="132062" y="-32706"/>
                          <a:pt x="253611" y="30845"/>
                          <a:pt x="470263" y="0"/>
                        </a:cubicBezTo>
                        <a:cubicBezTo>
                          <a:pt x="686915" y="-30845"/>
                          <a:pt x="800143" y="40028"/>
                          <a:pt x="901337" y="0"/>
                        </a:cubicBezTo>
                        <a:cubicBezTo>
                          <a:pt x="1002531" y="-40028"/>
                          <a:pt x="1235729" y="8753"/>
                          <a:pt x="1430383" y="0"/>
                        </a:cubicBezTo>
                        <a:cubicBezTo>
                          <a:pt x="1625037" y="-8753"/>
                          <a:pt x="1802541" y="24246"/>
                          <a:pt x="1959429" y="0"/>
                        </a:cubicBezTo>
                        <a:cubicBezTo>
                          <a:pt x="2011117" y="159411"/>
                          <a:pt x="1900617" y="343655"/>
                          <a:pt x="1959429" y="552305"/>
                        </a:cubicBezTo>
                        <a:cubicBezTo>
                          <a:pt x="2018241" y="760956"/>
                          <a:pt x="1946987" y="837781"/>
                          <a:pt x="1959429" y="1087529"/>
                        </a:cubicBezTo>
                        <a:cubicBezTo>
                          <a:pt x="1971871" y="1337277"/>
                          <a:pt x="1906336" y="1497604"/>
                          <a:pt x="1959429" y="1708160"/>
                        </a:cubicBezTo>
                        <a:cubicBezTo>
                          <a:pt x="1795607" y="1722574"/>
                          <a:pt x="1655564" y="1653215"/>
                          <a:pt x="1469572" y="1708160"/>
                        </a:cubicBezTo>
                        <a:cubicBezTo>
                          <a:pt x="1283580" y="1763105"/>
                          <a:pt x="1217157" y="1707144"/>
                          <a:pt x="1038497" y="1708160"/>
                        </a:cubicBezTo>
                        <a:cubicBezTo>
                          <a:pt x="859838" y="1709176"/>
                          <a:pt x="752402" y="1659705"/>
                          <a:pt x="548640" y="1708160"/>
                        </a:cubicBezTo>
                        <a:cubicBezTo>
                          <a:pt x="344878" y="1756615"/>
                          <a:pt x="159798" y="1687028"/>
                          <a:pt x="0" y="1708160"/>
                        </a:cubicBezTo>
                        <a:cubicBezTo>
                          <a:pt x="-53072" y="1541254"/>
                          <a:pt x="40942" y="1310661"/>
                          <a:pt x="0" y="1155855"/>
                        </a:cubicBezTo>
                        <a:cubicBezTo>
                          <a:pt x="-40942" y="1001050"/>
                          <a:pt x="6995" y="789991"/>
                          <a:pt x="0" y="603550"/>
                        </a:cubicBezTo>
                        <a:cubicBezTo>
                          <a:pt x="-6995" y="417109"/>
                          <a:pt x="36531" y="188236"/>
                          <a:pt x="0" y="0"/>
                        </a:cubicBezTo>
                        <a:close/>
                      </a:path>
                    </a:pathLst>
                  </a:custGeom>
                  <ask:type>
                    <ask:lineSketchNone/>
                  </ask:type>
                </ask:lineSketchStyleProps>
              </a:ext>
            </a:extLst>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ctr">
              <a:lnSpc>
                <a:spcPct val="150000"/>
              </a:lnSpc>
            </a:pPr>
            <a:r>
              <a:rPr lang="es-MX" sz="1100" dirty="0">
                <a:solidFill>
                  <a:schemeClr val="tx1"/>
                </a:solidFill>
                <a:latin typeface="Century Gothic" panose="020B0502020202020204" pitchFamily="34" charset="0"/>
              </a:rPr>
              <a:t>Queremos constituirnos en tu </a:t>
            </a:r>
            <a:r>
              <a:rPr lang="es-MX" sz="1100" b="1" i="1" dirty="0">
                <a:solidFill>
                  <a:schemeClr val="tx1"/>
                </a:solidFill>
                <a:latin typeface="Century Gothic" panose="020B0502020202020204" pitchFamily="34" charset="0"/>
              </a:rPr>
              <a:t>partner</a:t>
            </a:r>
            <a:r>
              <a:rPr lang="es-MX" sz="1100" i="1" dirty="0">
                <a:solidFill>
                  <a:schemeClr val="tx1"/>
                </a:solidFill>
                <a:latin typeface="Century Gothic" panose="020B0502020202020204" pitchFamily="34" charset="0"/>
              </a:rPr>
              <a:t> </a:t>
            </a:r>
            <a:r>
              <a:rPr lang="es-MX" sz="1100" dirty="0">
                <a:solidFill>
                  <a:schemeClr val="tx1"/>
                </a:solidFill>
                <a:latin typeface="Century Gothic" panose="020B0502020202020204" pitchFamily="34" charset="0"/>
              </a:rPr>
              <a:t> financiero,   construir relaciones     de largo plazo para financiar a tus proveedores de </a:t>
            </a:r>
          </a:p>
          <a:p>
            <a:pPr algn="ctr" fontAlgn="ctr">
              <a:lnSpc>
                <a:spcPct val="150000"/>
              </a:lnSpc>
            </a:pPr>
            <a:r>
              <a:rPr lang="es-MX" sz="1100" dirty="0">
                <a:solidFill>
                  <a:schemeClr val="tx1"/>
                </a:solidFill>
                <a:latin typeface="Century Gothic" panose="020B0502020202020204" pitchFamily="34" charset="0"/>
              </a:rPr>
              <a:t>a través del anticipo de facturas.</a:t>
            </a:r>
            <a:endParaRPr lang="es-MX" sz="2800" dirty="0">
              <a:solidFill>
                <a:schemeClr val="tx1"/>
              </a:solidFill>
              <a:latin typeface="Century Gothic" panose="020B0502020202020204" pitchFamily="34" charset="0"/>
            </a:endParaRPr>
          </a:p>
        </p:txBody>
      </p:sp>
      <p:sp>
        <p:nvSpPr>
          <p:cNvPr id="12" name="CuadroTexto 11"/>
          <p:cNvSpPr txBox="1"/>
          <p:nvPr/>
        </p:nvSpPr>
        <p:spPr>
          <a:xfrm>
            <a:off x="2853365" y="2532750"/>
            <a:ext cx="1778400" cy="3533120"/>
          </a:xfrm>
          <a:prstGeom prst="roundRect">
            <a:avLst/>
          </a:prstGeom>
          <a:solidFill>
            <a:schemeClr val="bg1"/>
          </a:solidFill>
          <a:ln cap="rnd">
            <a:solidFill>
              <a:schemeClr val="accent5">
                <a:lumMod val="40000"/>
                <a:lumOff val="60000"/>
              </a:schemeClr>
            </a:solidFill>
            <a:round/>
            <a:extLst>
              <a:ext uri="{C807C97D-BFC1-408E-A445-0C87EB9F89A2}">
                <ask:lineSketchStyleProps xmlns:ask="http://schemas.microsoft.com/office/drawing/2018/sketchyshapes" sd="1219033472">
                  <a:custGeom>
                    <a:avLst/>
                    <a:gdLst>
                      <a:gd name="connsiteX0" fmla="*/ 0 w 1959429"/>
                      <a:gd name="connsiteY0" fmla="*/ 0 h 1708160"/>
                      <a:gd name="connsiteX1" fmla="*/ 470263 w 1959429"/>
                      <a:gd name="connsiteY1" fmla="*/ 0 h 1708160"/>
                      <a:gd name="connsiteX2" fmla="*/ 901337 w 1959429"/>
                      <a:gd name="connsiteY2" fmla="*/ 0 h 1708160"/>
                      <a:gd name="connsiteX3" fmla="*/ 1430383 w 1959429"/>
                      <a:gd name="connsiteY3" fmla="*/ 0 h 1708160"/>
                      <a:gd name="connsiteX4" fmla="*/ 1959429 w 1959429"/>
                      <a:gd name="connsiteY4" fmla="*/ 0 h 1708160"/>
                      <a:gd name="connsiteX5" fmla="*/ 1959429 w 1959429"/>
                      <a:gd name="connsiteY5" fmla="*/ 552305 h 1708160"/>
                      <a:gd name="connsiteX6" fmla="*/ 1959429 w 1959429"/>
                      <a:gd name="connsiteY6" fmla="*/ 1087529 h 1708160"/>
                      <a:gd name="connsiteX7" fmla="*/ 1959429 w 1959429"/>
                      <a:gd name="connsiteY7" fmla="*/ 1708160 h 1708160"/>
                      <a:gd name="connsiteX8" fmla="*/ 1469572 w 1959429"/>
                      <a:gd name="connsiteY8" fmla="*/ 1708160 h 1708160"/>
                      <a:gd name="connsiteX9" fmla="*/ 1038497 w 1959429"/>
                      <a:gd name="connsiteY9" fmla="*/ 1708160 h 1708160"/>
                      <a:gd name="connsiteX10" fmla="*/ 548640 w 1959429"/>
                      <a:gd name="connsiteY10" fmla="*/ 1708160 h 1708160"/>
                      <a:gd name="connsiteX11" fmla="*/ 0 w 1959429"/>
                      <a:gd name="connsiteY11" fmla="*/ 1708160 h 1708160"/>
                      <a:gd name="connsiteX12" fmla="*/ 0 w 1959429"/>
                      <a:gd name="connsiteY12" fmla="*/ 1155855 h 1708160"/>
                      <a:gd name="connsiteX13" fmla="*/ 0 w 1959429"/>
                      <a:gd name="connsiteY13" fmla="*/ 603550 h 1708160"/>
                      <a:gd name="connsiteX14" fmla="*/ 0 w 1959429"/>
                      <a:gd name="connsiteY14" fmla="*/ 0 h 17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9429" h="1708160" extrusionOk="0">
                        <a:moveTo>
                          <a:pt x="0" y="0"/>
                        </a:moveTo>
                        <a:cubicBezTo>
                          <a:pt x="132062" y="-32706"/>
                          <a:pt x="253611" y="30845"/>
                          <a:pt x="470263" y="0"/>
                        </a:cubicBezTo>
                        <a:cubicBezTo>
                          <a:pt x="686915" y="-30845"/>
                          <a:pt x="800143" y="40028"/>
                          <a:pt x="901337" y="0"/>
                        </a:cubicBezTo>
                        <a:cubicBezTo>
                          <a:pt x="1002531" y="-40028"/>
                          <a:pt x="1235729" y="8753"/>
                          <a:pt x="1430383" y="0"/>
                        </a:cubicBezTo>
                        <a:cubicBezTo>
                          <a:pt x="1625037" y="-8753"/>
                          <a:pt x="1802541" y="24246"/>
                          <a:pt x="1959429" y="0"/>
                        </a:cubicBezTo>
                        <a:cubicBezTo>
                          <a:pt x="2011117" y="159411"/>
                          <a:pt x="1900617" y="343655"/>
                          <a:pt x="1959429" y="552305"/>
                        </a:cubicBezTo>
                        <a:cubicBezTo>
                          <a:pt x="2018241" y="760956"/>
                          <a:pt x="1946987" y="837781"/>
                          <a:pt x="1959429" y="1087529"/>
                        </a:cubicBezTo>
                        <a:cubicBezTo>
                          <a:pt x="1971871" y="1337277"/>
                          <a:pt x="1906336" y="1497604"/>
                          <a:pt x="1959429" y="1708160"/>
                        </a:cubicBezTo>
                        <a:cubicBezTo>
                          <a:pt x="1795607" y="1722574"/>
                          <a:pt x="1655564" y="1653215"/>
                          <a:pt x="1469572" y="1708160"/>
                        </a:cubicBezTo>
                        <a:cubicBezTo>
                          <a:pt x="1283580" y="1763105"/>
                          <a:pt x="1217157" y="1707144"/>
                          <a:pt x="1038497" y="1708160"/>
                        </a:cubicBezTo>
                        <a:cubicBezTo>
                          <a:pt x="859838" y="1709176"/>
                          <a:pt x="752402" y="1659705"/>
                          <a:pt x="548640" y="1708160"/>
                        </a:cubicBezTo>
                        <a:cubicBezTo>
                          <a:pt x="344878" y="1756615"/>
                          <a:pt x="159798" y="1687028"/>
                          <a:pt x="0" y="1708160"/>
                        </a:cubicBezTo>
                        <a:cubicBezTo>
                          <a:pt x="-53072" y="1541254"/>
                          <a:pt x="40942" y="1310661"/>
                          <a:pt x="0" y="1155855"/>
                        </a:cubicBezTo>
                        <a:cubicBezTo>
                          <a:pt x="-40942" y="1001050"/>
                          <a:pt x="6995" y="789991"/>
                          <a:pt x="0" y="603550"/>
                        </a:cubicBezTo>
                        <a:cubicBezTo>
                          <a:pt x="-6995" y="417109"/>
                          <a:pt x="36531" y="188236"/>
                          <a:pt x="0" y="0"/>
                        </a:cubicBezTo>
                        <a:close/>
                      </a:path>
                    </a:pathLst>
                  </a:custGeom>
                  <ask:type>
                    <ask:lineSketchNone/>
                  </ask:type>
                </ask:lineSketchStyleProps>
              </a:ext>
            </a:extLst>
          </a:ln>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CL"/>
            </a:defPPr>
            <a:lvl1pPr algn="just" fontAlgn="ctr">
              <a:lnSpc>
                <a:spcPct val="150000"/>
              </a:lnSpc>
              <a:defRPr sz="1000" b="1">
                <a:solidFill>
                  <a:schemeClr val="bg2">
                    <a:lumMod val="75000"/>
                  </a:schemeClr>
                </a:solidFill>
                <a:latin typeface="Century Gothic" panose="020B0502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CL" sz="1100" b="0" dirty="0">
                <a:solidFill>
                  <a:schemeClr val="tx1"/>
                </a:solidFill>
              </a:rPr>
              <a:t>Nuestra Declaración de Buenas Prácticas  establece los  estándares de calidad de los servicios ofrecidos (ver declaración) bajo los cuales nos comprometemos a </a:t>
            </a:r>
            <a:r>
              <a:rPr lang="es-CL" sz="1100" dirty="0">
                <a:solidFill>
                  <a:schemeClr val="tx1"/>
                </a:solidFill>
              </a:rPr>
              <a:t>financiar responsablemente </a:t>
            </a:r>
            <a:r>
              <a:rPr lang="es-CL" sz="1100" b="0" dirty="0">
                <a:solidFill>
                  <a:schemeClr val="tx1"/>
                </a:solidFill>
              </a:rPr>
              <a:t>a tus proveedores</a:t>
            </a:r>
            <a:r>
              <a:rPr lang="es-CL" b="0" dirty="0">
                <a:solidFill>
                  <a:schemeClr val="tx1"/>
                </a:solidFill>
              </a:rPr>
              <a:t>.</a:t>
            </a:r>
          </a:p>
          <a:p>
            <a:endParaRPr lang="es-CL" dirty="0"/>
          </a:p>
        </p:txBody>
      </p:sp>
      <p:sp>
        <p:nvSpPr>
          <p:cNvPr id="13" name="CuadroTexto 12"/>
          <p:cNvSpPr txBox="1"/>
          <p:nvPr/>
        </p:nvSpPr>
        <p:spPr>
          <a:xfrm>
            <a:off x="4941630" y="2527386"/>
            <a:ext cx="1778400" cy="3257381"/>
          </a:xfrm>
          <a:prstGeom prst="round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s-CL" sz="1100" dirty="0">
                <a:solidFill>
                  <a:schemeClr val="tx1"/>
                </a:solidFill>
                <a:latin typeface="Century Gothic" panose="020B0502020202020204" pitchFamily="34" charset="0"/>
              </a:rPr>
              <a:t>Apoyamos el desarrollo y crecimiento de tus proveedores mediante financiamiento  “inclusivo” a una </a:t>
            </a:r>
            <a:r>
              <a:rPr lang="es-CL" sz="1100" b="1" dirty="0">
                <a:solidFill>
                  <a:schemeClr val="tx1"/>
                </a:solidFill>
                <a:latin typeface="Century Gothic" panose="020B0502020202020204" pitchFamily="34" charset="0"/>
              </a:rPr>
              <a:t>tasa  “acordada</a:t>
            </a:r>
            <a:r>
              <a:rPr lang="es-CL" sz="1100" dirty="0">
                <a:solidFill>
                  <a:schemeClr val="tx1"/>
                </a:solidFill>
                <a:latin typeface="Century Gothic" panose="020B0502020202020204" pitchFamily="34" charset="0"/>
              </a:rPr>
              <a:t>” y de mercado asociada al pagador de la factura .</a:t>
            </a:r>
          </a:p>
        </p:txBody>
      </p:sp>
      <p:sp>
        <p:nvSpPr>
          <p:cNvPr id="14" name="CuadroTexto 13"/>
          <p:cNvSpPr txBox="1"/>
          <p:nvPr/>
        </p:nvSpPr>
        <p:spPr>
          <a:xfrm>
            <a:off x="7029895" y="2527386"/>
            <a:ext cx="1778400" cy="1225868"/>
          </a:xfrm>
          <a:prstGeom prst="round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ctr">
              <a:lnSpc>
                <a:spcPct val="150000"/>
              </a:lnSpc>
            </a:pPr>
            <a:r>
              <a:rPr lang="es-CL" sz="1100" i="1" dirty="0">
                <a:solidFill>
                  <a:schemeClr val="tx1"/>
                </a:solidFill>
                <a:latin typeface="Century Gothic" panose="020B0502020202020204" pitchFamily="34" charset="0"/>
              </a:rPr>
              <a:t>Ofrecer un </a:t>
            </a:r>
            <a:r>
              <a:rPr lang="es-CL" sz="1100" i="1" dirty="0" err="1">
                <a:solidFill>
                  <a:schemeClr val="tx1"/>
                </a:solidFill>
                <a:latin typeface="Century Gothic" panose="020B0502020202020204" pitchFamily="34" charset="0"/>
              </a:rPr>
              <a:t>backoffice</a:t>
            </a:r>
            <a:r>
              <a:rPr lang="es-CL" sz="1100" i="1" dirty="0">
                <a:solidFill>
                  <a:schemeClr val="tx1"/>
                </a:solidFill>
                <a:latin typeface="Century Gothic" panose="020B0502020202020204" pitchFamily="34" charset="0"/>
              </a:rPr>
              <a:t> operativo y </a:t>
            </a:r>
            <a:r>
              <a:rPr lang="es-CL" sz="1100" dirty="0">
                <a:solidFill>
                  <a:schemeClr val="tx1"/>
                </a:solidFill>
                <a:latin typeface="Century Gothic" panose="020B0502020202020204" pitchFamily="34" charset="0"/>
              </a:rPr>
              <a:t>financiero </a:t>
            </a:r>
            <a:r>
              <a:rPr lang="es-CL" sz="1100" b="1" i="1" dirty="0">
                <a:solidFill>
                  <a:schemeClr val="tx1"/>
                </a:solidFill>
                <a:latin typeface="Century Gothic" panose="020B0502020202020204" pitchFamily="34" charset="0"/>
              </a:rPr>
              <a:t>ad hoc </a:t>
            </a:r>
            <a:r>
              <a:rPr lang="es-CL" sz="1100" i="1" dirty="0">
                <a:solidFill>
                  <a:schemeClr val="tx1"/>
                </a:solidFill>
                <a:latin typeface="Century Gothic" panose="020B0502020202020204" pitchFamily="34" charset="0"/>
              </a:rPr>
              <a:t>a tu empresa.</a:t>
            </a:r>
            <a:endParaRPr lang="es-CL" sz="1100" dirty="0">
              <a:solidFill>
                <a:schemeClr val="tx1"/>
              </a:solidFill>
              <a:latin typeface="Century Gothic" panose="020B0502020202020204" pitchFamily="34" charset="0"/>
            </a:endParaRPr>
          </a:p>
        </p:txBody>
      </p:sp>
      <p:sp>
        <p:nvSpPr>
          <p:cNvPr id="15" name="CuadroTexto 14"/>
          <p:cNvSpPr txBox="1"/>
          <p:nvPr/>
        </p:nvSpPr>
        <p:spPr>
          <a:xfrm>
            <a:off x="9118160" y="2527385"/>
            <a:ext cx="1778400" cy="200739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ctr">
              <a:lnSpc>
                <a:spcPct val="150000"/>
              </a:lnSpc>
            </a:pPr>
            <a:r>
              <a:rPr lang="es-CL" sz="1100" dirty="0">
                <a:solidFill>
                  <a:schemeClr val="tx1"/>
                </a:solidFill>
                <a:latin typeface="Century Gothic" panose="020B0502020202020204" pitchFamily="34" charset="0"/>
              </a:rPr>
              <a:t>Ponemos a  tu disposición nuestra plataforma tecnológica  para  administrar  tus cuentas por pagar.</a:t>
            </a:r>
          </a:p>
          <a:p>
            <a:pPr fontAlgn="ctr">
              <a:lnSpc>
                <a:spcPct val="150000"/>
              </a:lnSpc>
            </a:pPr>
            <a:endParaRPr lang="es-CL" sz="1000" dirty="0">
              <a:latin typeface="Century Gothic" panose="020B0502020202020204" pitchFamily="34" charset="0"/>
            </a:endParaRPr>
          </a:p>
        </p:txBody>
      </p:sp>
      <p:pic>
        <p:nvPicPr>
          <p:cNvPr id="21" name="Imagen 20">
            <a:extLst>
              <a:ext uri="{FF2B5EF4-FFF2-40B4-BE49-F238E27FC236}">
                <a16:creationId xmlns:a16="http://schemas.microsoft.com/office/drawing/2014/main" id="{C8AE7285-D43A-434C-B8C5-C5057791A4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29" y="22013"/>
            <a:ext cx="624530" cy="720000"/>
          </a:xfrm>
          <a:prstGeom prst="rect">
            <a:avLst/>
          </a:prstGeom>
        </p:spPr>
      </p:pic>
      <p:sp>
        <p:nvSpPr>
          <p:cNvPr id="27" name="Cuadro de texto 2">
            <a:extLst>
              <a:ext uri="{FF2B5EF4-FFF2-40B4-BE49-F238E27FC236}">
                <a16:creationId xmlns:a16="http://schemas.microsoft.com/office/drawing/2014/main" id="{40057504-D675-4DEC-AF4E-D9DD4AFD127D}"/>
              </a:ext>
            </a:extLst>
          </p:cNvPr>
          <p:cNvSpPr txBox="1">
            <a:spLocks noChangeArrowheads="1"/>
          </p:cNvSpPr>
          <p:nvPr/>
        </p:nvSpPr>
        <p:spPr bwMode="auto">
          <a:xfrm rot="16200000">
            <a:off x="-1741996" y="4021467"/>
            <a:ext cx="3998691" cy="228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900" dirty="0">
                <a:solidFill>
                  <a:srgbClr val="767171"/>
                </a:solidFill>
                <a:effectLst/>
                <a:latin typeface="Century Gothic" panose="020B0502020202020204" pitchFamily="34" charset="0"/>
                <a:ea typeface="Calibri" panose="020F0502020204030204" pitchFamily="34" charset="0"/>
                <a:cs typeface="Times New Roman" panose="02020603050405020304" pitchFamily="18" charset="0"/>
              </a:rPr>
              <a:t>   Finterra Servicios Financieros S.A. última actualización Agosto 2019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Conector recto de flecha 27">
            <a:extLst>
              <a:ext uri="{FF2B5EF4-FFF2-40B4-BE49-F238E27FC236}">
                <a16:creationId xmlns:a16="http://schemas.microsoft.com/office/drawing/2014/main" id="{C7204211-E75B-4324-829C-71B248C9E58B}"/>
              </a:ext>
            </a:extLst>
          </p:cNvPr>
          <p:cNvCxnSpPr/>
          <p:nvPr/>
        </p:nvCxnSpPr>
        <p:spPr>
          <a:xfrm>
            <a:off x="8460548" y="6627207"/>
            <a:ext cx="2838990"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29" name="Rectángulo 28">
            <a:extLst>
              <a:ext uri="{FF2B5EF4-FFF2-40B4-BE49-F238E27FC236}">
                <a16:creationId xmlns:a16="http://schemas.microsoft.com/office/drawing/2014/main" id="{F0454D1E-78D5-4E77-A1F3-956D3BD59397}"/>
              </a:ext>
            </a:extLst>
          </p:cNvPr>
          <p:cNvSpPr/>
          <p:nvPr/>
        </p:nvSpPr>
        <p:spPr>
          <a:xfrm rot="16200000">
            <a:off x="11267317" y="5607147"/>
            <a:ext cx="1236194" cy="369332"/>
          </a:xfrm>
          <a:prstGeom prst="rect">
            <a:avLst/>
          </a:prstGeom>
        </p:spPr>
        <p:txBody>
          <a:bodyPr wrap="square">
            <a:spAutoFit/>
          </a:bodyPr>
          <a:lstStyle/>
          <a:p>
            <a:r>
              <a:rPr lang="es-CL" dirty="0">
                <a:solidFill>
                  <a:schemeClr val="bg2">
                    <a:lumMod val="50000"/>
                  </a:schemeClr>
                </a:solidFill>
              </a:rPr>
              <a:t>finterra.cl</a:t>
            </a:r>
          </a:p>
        </p:txBody>
      </p:sp>
      <p:sp>
        <p:nvSpPr>
          <p:cNvPr id="30" name="Rectángulo 29">
            <a:extLst>
              <a:ext uri="{FF2B5EF4-FFF2-40B4-BE49-F238E27FC236}">
                <a16:creationId xmlns:a16="http://schemas.microsoft.com/office/drawing/2014/main" id="{63296200-0088-46EB-8887-6B482D520177}"/>
              </a:ext>
            </a:extLst>
          </p:cNvPr>
          <p:cNvSpPr/>
          <p:nvPr/>
        </p:nvSpPr>
        <p:spPr>
          <a:xfrm>
            <a:off x="199227" y="6495497"/>
            <a:ext cx="10284030" cy="230832"/>
          </a:xfrm>
          <a:prstGeom prst="rect">
            <a:avLst/>
          </a:prstGeom>
        </p:spPr>
        <p:txBody>
          <a:bodyPr wrap="square">
            <a:spAutoFit/>
          </a:bodyPr>
          <a:lstStyle/>
          <a:p>
            <a:pPr algn="ctr"/>
            <a:r>
              <a:rPr lang="es-CL" sz="900" dirty="0">
                <a:solidFill>
                  <a:schemeClr val="accent3">
                    <a:lumMod val="75000"/>
                  </a:schemeClr>
                </a:solidFill>
                <a:latin typeface="Century Gothic"/>
                <a:cs typeface="Century Gothic"/>
              </a:rPr>
              <a:t>Genera impacto en tus proveedores mediante una política  RSE de financiamiento responsable e inclusivo</a:t>
            </a:r>
          </a:p>
        </p:txBody>
      </p:sp>
    </p:spTree>
    <p:extLst>
      <p:ext uri="{BB962C8B-B14F-4D97-AF65-F5344CB8AC3E}">
        <p14:creationId xmlns:p14="http://schemas.microsoft.com/office/powerpoint/2010/main" val="259264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4"/>
          <p:cNvSpPr/>
          <p:nvPr/>
        </p:nvSpPr>
        <p:spPr>
          <a:xfrm>
            <a:off x="625685" y="491692"/>
            <a:ext cx="9975782" cy="461665"/>
          </a:xfrm>
          <a:prstGeom prst="rect">
            <a:avLst/>
          </a:prstGeom>
        </p:spPr>
        <p:txBody>
          <a:bodyPr wrap="square">
            <a:spAutoFit/>
          </a:bodyPr>
          <a:lstStyle/>
          <a:p>
            <a:r>
              <a:rPr lang="es-CL" sz="2400" b="1" dirty="0">
                <a:solidFill>
                  <a:srgbClr val="595959"/>
                </a:solidFill>
                <a:latin typeface="Century Gothic"/>
                <a:ea typeface="+mj-ea"/>
                <a:cs typeface="Century Gothic"/>
              </a:rPr>
              <a:t>4.-Política de Buenas Prácticas  &amp; Financiamiento Responsable</a:t>
            </a:r>
            <a:endParaRPr lang="es-CL" sz="2400" dirty="0">
              <a:solidFill>
                <a:srgbClr val="595959"/>
              </a:solidFill>
              <a:latin typeface="Century Gothic"/>
              <a:ea typeface="+mj-ea"/>
              <a:cs typeface="Century Gothic"/>
            </a:endParaRPr>
          </a:p>
        </p:txBody>
      </p:sp>
      <p:graphicFrame>
        <p:nvGraphicFramePr>
          <p:cNvPr id="5" name="Diagrama 4"/>
          <p:cNvGraphicFramePr/>
          <p:nvPr>
            <p:extLst>
              <p:ext uri="{D42A27DB-BD31-4B8C-83A1-F6EECF244321}">
                <p14:modId xmlns:p14="http://schemas.microsoft.com/office/powerpoint/2010/main" val="1808998865"/>
              </p:ext>
            </p:extLst>
          </p:nvPr>
        </p:nvGraphicFramePr>
        <p:xfrm>
          <a:off x="764161" y="767593"/>
          <a:ext cx="10284030" cy="1777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769849" y="1883475"/>
            <a:ext cx="1959429" cy="1546577"/>
          </a:xfrm>
          <a:prstGeom prst="rect">
            <a:avLst/>
          </a:prstGeom>
          <a:noFill/>
        </p:spPr>
        <p:txBody>
          <a:bodyPr wrap="square" rtlCol="0">
            <a:spAutoFit/>
          </a:bodyPr>
          <a:lstStyle/>
          <a:p>
            <a:pPr algn="just" fontAlgn="ctr">
              <a:lnSpc>
                <a:spcPct val="150000"/>
              </a:lnSpc>
            </a:pPr>
            <a:r>
              <a:rPr lang="es-CL" sz="900" dirty="0">
                <a:solidFill>
                  <a:schemeClr val="bg2">
                    <a:lumMod val="50000"/>
                  </a:schemeClr>
                </a:solidFill>
                <a:latin typeface="Century Gothic" panose="020B0502020202020204" pitchFamily="34" charset="0"/>
              </a:rPr>
              <a:t>FINTERRA se relacionará con sus clientes, empresas pagadoras, proveedores e inversionistas, proveyendo toda la </a:t>
            </a:r>
            <a:r>
              <a:rPr lang="es-CL" sz="900" b="1" dirty="0">
                <a:solidFill>
                  <a:schemeClr val="bg2">
                    <a:lumMod val="50000"/>
                  </a:schemeClr>
                </a:solidFill>
                <a:latin typeface="Century Gothic" panose="020B0502020202020204" pitchFamily="34" charset="0"/>
              </a:rPr>
              <a:t>información</a:t>
            </a:r>
            <a:r>
              <a:rPr lang="es-CL" sz="900" dirty="0">
                <a:solidFill>
                  <a:schemeClr val="bg2">
                    <a:lumMod val="50000"/>
                  </a:schemeClr>
                </a:solidFill>
                <a:latin typeface="Century Gothic" panose="020B0502020202020204" pitchFamily="34" charset="0"/>
              </a:rPr>
              <a:t> necesaria de manera transparente y fidedigna</a:t>
            </a:r>
            <a:r>
              <a:rPr lang="es-MX" sz="900" dirty="0">
                <a:solidFill>
                  <a:schemeClr val="bg2">
                    <a:lumMod val="50000"/>
                  </a:schemeClr>
                </a:solidFill>
                <a:latin typeface="Century Gothic" panose="020B0502020202020204" pitchFamily="34" charset="0"/>
              </a:rPr>
              <a:t>.</a:t>
            </a:r>
          </a:p>
        </p:txBody>
      </p:sp>
      <p:sp>
        <p:nvSpPr>
          <p:cNvPr id="12" name="CuadroTexto 11"/>
          <p:cNvSpPr txBox="1"/>
          <p:nvPr/>
        </p:nvSpPr>
        <p:spPr>
          <a:xfrm>
            <a:off x="2840242" y="1875086"/>
            <a:ext cx="1961405" cy="1700466"/>
          </a:xfrm>
          <a:prstGeom prst="rect">
            <a:avLst/>
          </a:prstGeom>
          <a:noFill/>
        </p:spPr>
        <p:txBody>
          <a:bodyPr wrap="square" rtlCol="0">
            <a:spAutoFit/>
          </a:bodyPr>
          <a:lstStyle/>
          <a:p>
            <a:pPr algn="just" fontAlgn="ctr">
              <a:lnSpc>
                <a:spcPct val="150000"/>
              </a:lnSpc>
            </a:pPr>
            <a:r>
              <a:rPr lang="es-CL" sz="900" dirty="0">
                <a:solidFill>
                  <a:schemeClr val="bg2">
                    <a:lumMod val="50000"/>
                  </a:schemeClr>
                </a:solidFill>
                <a:latin typeface="Century Gothic" panose="020B0502020202020204" pitchFamily="34" charset="0"/>
              </a:rPr>
              <a:t>FINTERRA deberá observar un comportamiento íntegro en todas las relaciones con sus clientes, empresas pagadoras, proveedores e inversionistas, esto es, de manera consecuente, correcta y ética.</a:t>
            </a:r>
          </a:p>
          <a:p>
            <a:pPr algn="just"/>
            <a:endParaRPr lang="es-CL" sz="1000" dirty="0">
              <a:latin typeface="Century Gothic" panose="020B0502020202020204" pitchFamily="34" charset="0"/>
            </a:endParaRPr>
          </a:p>
        </p:txBody>
      </p:sp>
      <p:sp>
        <p:nvSpPr>
          <p:cNvPr id="13" name="CuadroTexto 12"/>
          <p:cNvSpPr txBox="1"/>
          <p:nvPr/>
        </p:nvSpPr>
        <p:spPr>
          <a:xfrm>
            <a:off x="4989029" y="1883475"/>
            <a:ext cx="1898838" cy="2143472"/>
          </a:xfrm>
          <a:prstGeom prst="rect">
            <a:avLst/>
          </a:prstGeom>
          <a:noFill/>
        </p:spPr>
        <p:txBody>
          <a:bodyPr wrap="square" rtlCol="0">
            <a:spAutoFit/>
          </a:bodyPr>
          <a:lstStyle/>
          <a:p>
            <a:pPr algn="just">
              <a:lnSpc>
                <a:spcPct val="150000"/>
              </a:lnSpc>
            </a:pPr>
            <a:r>
              <a:rPr lang="es-CL" sz="900" dirty="0">
                <a:solidFill>
                  <a:schemeClr val="bg2">
                    <a:lumMod val="50000"/>
                  </a:schemeClr>
                </a:solidFill>
                <a:latin typeface="Century Gothic" panose="020B0502020202020204" pitchFamily="34" charset="0"/>
              </a:rPr>
              <a:t>FINTERRA ofrecerá sus servicios con apego a las normas de más alta calidad, manteniendo un estándar profesional riguroso, tanto en sus operaciones de anticipo de facturas como en sus relaciones con clientes, empresas pagadoras, proveedores e inversionistas,</a:t>
            </a:r>
          </a:p>
        </p:txBody>
      </p:sp>
      <p:sp>
        <p:nvSpPr>
          <p:cNvPr id="14" name="CuadroTexto 13"/>
          <p:cNvSpPr txBox="1"/>
          <p:nvPr/>
        </p:nvSpPr>
        <p:spPr>
          <a:xfrm>
            <a:off x="7032515" y="1889092"/>
            <a:ext cx="1965361" cy="3416320"/>
          </a:xfrm>
          <a:prstGeom prst="rect">
            <a:avLst/>
          </a:prstGeom>
          <a:noFill/>
        </p:spPr>
        <p:txBody>
          <a:bodyPr wrap="square" rtlCol="0">
            <a:spAutoFit/>
          </a:bodyPr>
          <a:lstStyle/>
          <a:p>
            <a:pPr algn="just" fontAlgn="ctr">
              <a:lnSpc>
                <a:spcPct val="150000"/>
              </a:lnSpc>
            </a:pPr>
            <a:r>
              <a:rPr lang="es-CL" sz="900" dirty="0">
                <a:solidFill>
                  <a:schemeClr val="bg2">
                    <a:lumMod val="50000"/>
                  </a:schemeClr>
                </a:solidFill>
                <a:latin typeface="Century Gothic" panose="020B0502020202020204" pitchFamily="34" charset="0"/>
              </a:rPr>
              <a:t>Velar por el normal y correcto funcionamiento del negocio de anticipo de facturas y cobranza, fomentando las buenas prácticas empresariales, apuntando a entregar un servicio oportuno, </a:t>
            </a:r>
            <a:r>
              <a:rPr lang="es-CL" sz="900" b="1" dirty="0">
                <a:solidFill>
                  <a:schemeClr val="bg2">
                    <a:lumMod val="50000"/>
                  </a:schemeClr>
                </a:solidFill>
                <a:latin typeface="Century Gothic" panose="020B0502020202020204" pitchFamily="34" charset="0"/>
              </a:rPr>
              <a:t>transparente</a:t>
            </a:r>
            <a:r>
              <a:rPr lang="es-CL" sz="900" dirty="0">
                <a:solidFill>
                  <a:schemeClr val="bg2">
                    <a:lumMod val="50000"/>
                  </a:schemeClr>
                </a:solidFill>
                <a:latin typeface="Century Gothic" panose="020B0502020202020204" pitchFamily="34" charset="0"/>
              </a:rPr>
              <a:t> y de calidad a sus clientes en un marco de libre competencia.</a:t>
            </a:r>
          </a:p>
          <a:p>
            <a:pPr algn="just" fontAlgn="ctr">
              <a:lnSpc>
                <a:spcPct val="150000"/>
              </a:lnSpc>
            </a:pPr>
            <a:r>
              <a:rPr lang="es-CL" sz="900" dirty="0">
                <a:solidFill>
                  <a:schemeClr val="bg2">
                    <a:lumMod val="50000"/>
                  </a:schemeClr>
                </a:solidFill>
                <a:latin typeface="Century Gothic" panose="020B0502020202020204" pitchFamily="34" charset="0"/>
              </a:rPr>
              <a:t>Apoyar el desarrollo y crecimiento de sus clientes mediante </a:t>
            </a:r>
            <a:r>
              <a:rPr lang="es-CL" sz="900" b="1" dirty="0">
                <a:solidFill>
                  <a:schemeClr val="bg2">
                    <a:lumMod val="50000"/>
                  </a:schemeClr>
                </a:solidFill>
                <a:latin typeface="Century Gothic" panose="020B0502020202020204" pitchFamily="34" charset="0"/>
              </a:rPr>
              <a:t>financiamiento inclusivo</a:t>
            </a:r>
            <a:r>
              <a:rPr lang="es-CL" sz="900" dirty="0">
                <a:solidFill>
                  <a:schemeClr val="bg2">
                    <a:lumMod val="50000"/>
                  </a:schemeClr>
                </a:solidFill>
                <a:latin typeface="Century Gothic" panose="020B0502020202020204" pitchFamily="34" charset="0"/>
              </a:rPr>
              <a:t> a través del descuento de facturas a una tasa justa y de mercado.</a:t>
            </a:r>
          </a:p>
        </p:txBody>
      </p:sp>
      <p:sp>
        <p:nvSpPr>
          <p:cNvPr id="15" name="CuadroTexto 14"/>
          <p:cNvSpPr txBox="1"/>
          <p:nvPr/>
        </p:nvSpPr>
        <p:spPr>
          <a:xfrm>
            <a:off x="9182301" y="1883475"/>
            <a:ext cx="1967339" cy="2793072"/>
          </a:xfrm>
          <a:prstGeom prst="rect">
            <a:avLst/>
          </a:prstGeom>
          <a:noFill/>
        </p:spPr>
        <p:txBody>
          <a:bodyPr wrap="square" rtlCol="0">
            <a:spAutoFit/>
          </a:bodyPr>
          <a:lstStyle/>
          <a:p>
            <a:pPr algn="just" fontAlgn="ctr">
              <a:lnSpc>
                <a:spcPct val="150000"/>
              </a:lnSpc>
            </a:pPr>
            <a:r>
              <a:rPr lang="es-CL" sz="900" dirty="0">
                <a:solidFill>
                  <a:schemeClr val="bg2">
                    <a:lumMod val="50000"/>
                  </a:schemeClr>
                </a:solidFill>
                <a:latin typeface="Century Gothic" panose="020B0502020202020204" pitchFamily="34" charset="0"/>
              </a:rPr>
              <a:t>Si un cliente, empresa pagadora, proveedor o inversionista, o parte interesada toma conocimiento que FINTERRA ha infringido la presente Declaración de Buenas Prácticas, el sitio web www.finterra.cl cuenta con un canal de denuncias que analizará los hechos denunciados de manera totalmente confidencial  (ley </a:t>
            </a:r>
            <a:r>
              <a:rPr lang="es-CL" sz="900" dirty="0" err="1">
                <a:solidFill>
                  <a:schemeClr val="bg2">
                    <a:lumMod val="50000"/>
                  </a:schemeClr>
                </a:solidFill>
                <a:latin typeface="Century Gothic" panose="020B0502020202020204" pitchFamily="34" charset="0"/>
              </a:rPr>
              <a:t>ley</a:t>
            </a:r>
            <a:r>
              <a:rPr lang="es-CL" sz="900" dirty="0">
                <a:solidFill>
                  <a:schemeClr val="bg2">
                    <a:lumMod val="50000"/>
                  </a:schemeClr>
                </a:solidFill>
                <a:latin typeface="Century Gothic" panose="020B0502020202020204" pitchFamily="34" charset="0"/>
              </a:rPr>
              <a:t> 20.393)</a:t>
            </a:r>
          </a:p>
        </p:txBody>
      </p:sp>
      <p:pic>
        <p:nvPicPr>
          <p:cNvPr id="21" name="Imagen 20">
            <a:extLst>
              <a:ext uri="{FF2B5EF4-FFF2-40B4-BE49-F238E27FC236}">
                <a16:creationId xmlns:a16="http://schemas.microsoft.com/office/drawing/2014/main" id="{C8AE7285-D43A-434C-B8C5-C5057791A4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29" y="22013"/>
            <a:ext cx="624530" cy="720000"/>
          </a:xfrm>
          <a:prstGeom prst="rect">
            <a:avLst/>
          </a:prstGeom>
        </p:spPr>
      </p:pic>
      <p:sp>
        <p:nvSpPr>
          <p:cNvPr id="27" name="Cuadro de texto 2">
            <a:extLst>
              <a:ext uri="{FF2B5EF4-FFF2-40B4-BE49-F238E27FC236}">
                <a16:creationId xmlns:a16="http://schemas.microsoft.com/office/drawing/2014/main" id="{40057504-D675-4DEC-AF4E-D9DD4AFD127D}"/>
              </a:ext>
            </a:extLst>
          </p:cNvPr>
          <p:cNvSpPr txBox="1">
            <a:spLocks noChangeArrowheads="1"/>
          </p:cNvSpPr>
          <p:nvPr/>
        </p:nvSpPr>
        <p:spPr bwMode="auto">
          <a:xfrm rot="16200000">
            <a:off x="-1741996" y="4021467"/>
            <a:ext cx="3998691" cy="228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900" dirty="0">
                <a:solidFill>
                  <a:srgbClr val="767171"/>
                </a:solidFill>
                <a:effectLst/>
                <a:latin typeface="Century Gothic" panose="020B0502020202020204" pitchFamily="34" charset="0"/>
                <a:ea typeface="Calibri" panose="020F0502020204030204" pitchFamily="34" charset="0"/>
                <a:cs typeface="Times New Roman" panose="02020603050405020304" pitchFamily="18" charset="0"/>
              </a:rPr>
              <a:t>   Finterra Servicios Financieros S.A. última actualización Agosto 2019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upo 25">
            <a:extLst>
              <a:ext uri="{FF2B5EF4-FFF2-40B4-BE49-F238E27FC236}">
                <a16:creationId xmlns:a16="http://schemas.microsoft.com/office/drawing/2014/main" id="{A117F991-F540-4762-B2B4-A5D78150984C}"/>
              </a:ext>
            </a:extLst>
          </p:cNvPr>
          <p:cNvGrpSpPr/>
          <p:nvPr/>
        </p:nvGrpSpPr>
        <p:grpSpPr>
          <a:xfrm>
            <a:off x="766359" y="3912893"/>
            <a:ext cx="1846914" cy="461728"/>
            <a:chOff x="7591" y="1277302"/>
            <a:chExt cx="1846914" cy="461728"/>
          </a:xfrm>
          <a:solidFill>
            <a:schemeClr val="accent1"/>
          </a:solidFill>
        </p:grpSpPr>
        <p:sp>
          <p:nvSpPr>
            <p:cNvPr id="28" name="Rectángulo: esquinas redondeadas 27">
              <a:extLst>
                <a:ext uri="{FF2B5EF4-FFF2-40B4-BE49-F238E27FC236}">
                  <a16:creationId xmlns:a16="http://schemas.microsoft.com/office/drawing/2014/main" id="{6F33D8B0-A4AA-404D-822C-84501B628EDC}"/>
                </a:ext>
              </a:extLst>
            </p:cNvPr>
            <p:cNvSpPr/>
            <p:nvPr/>
          </p:nvSpPr>
          <p:spPr>
            <a:xfrm>
              <a:off x="7591" y="1277302"/>
              <a:ext cx="1846914" cy="461728"/>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Rectángulo: esquinas redondeadas 4">
              <a:extLst>
                <a:ext uri="{FF2B5EF4-FFF2-40B4-BE49-F238E27FC236}">
                  <a16:creationId xmlns:a16="http://schemas.microsoft.com/office/drawing/2014/main" id="{A3ABCA47-640B-4AA3-9DD0-FCE0A97B1039}"/>
                </a:ext>
              </a:extLst>
            </p:cNvPr>
            <p:cNvSpPr txBox="1"/>
            <p:nvPr/>
          </p:nvSpPr>
          <p:spPr>
            <a:xfrm>
              <a:off x="21115" y="1290826"/>
              <a:ext cx="1819866" cy="4346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L" sz="1400" kern="1200" dirty="0">
                  <a:latin typeface="Century Gothic" panose="020B0502020202020204" pitchFamily="34" charset="0"/>
                </a:rPr>
                <a:t>Conductas Prohibidas</a:t>
              </a:r>
            </a:p>
          </p:txBody>
        </p:sp>
      </p:grpSp>
      <p:sp>
        <p:nvSpPr>
          <p:cNvPr id="30" name="CuadroTexto 29">
            <a:extLst>
              <a:ext uri="{FF2B5EF4-FFF2-40B4-BE49-F238E27FC236}">
                <a16:creationId xmlns:a16="http://schemas.microsoft.com/office/drawing/2014/main" id="{BDF40A82-722C-4B43-9BBF-C0FCEC7A7B86}"/>
              </a:ext>
            </a:extLst>
          </p:cNvPr>
          <p:cNvSpPr txBox="1"/>
          <p:nvPr/>
        </p:nvSpPr>
        <p:spPr>
          <a:xfrm>
            <a:off x="764161" y="4381598"/>
            <a:ext cx="1959429" cy="2169825"/>
          </a:xfrm>
          <a:prstGeom prst="rect">
            <a:avLst/>
          </a:prstGeom>
          <a:noFill/>
        </p:spPr>
        <p:txBody>
          <a:bodyPr wrap="square" rtlCol="0">
            <a:spAutoFit/>
          </a:bodyPr>
          <a:lstStyle/>
          <a:p>
            <a:pPr algn="just" fontAlgn="ctr">
              <a:lnSpc>
                <a:spcPct val="150000"/>
              </a:lnSpc>
            </a:pPr>
            <a:r>
              <a:rPr lang="es-CL" sz="900" dirty="0">
                <a:solidFill>
                  <a:schemeClr val="bg2">
                    <a:lumMod val="50000"/>
                  </a:schemeClr>
                </a:solidFill>
                <a:latin typeface="Century Gothic" panose="020B0502020202020204" pitchFamily="34" charset="0"/>
              </a:rPr>
              <a:t>Entregar  información  inexacta conducente a interpretaciones erradas; evitar el conflicto de interés o cualquier situación relacionada a esta materia en sus colaboradores, motivado por la aceptación de beneficios, regalos o invitaciones que puedan influir en sus decisiones.</a:t>
            </a:r>
            <a:endParaRPr lang="es-MX" sz="900" dirty="0">
              <a:solidFill>
                <a:schemeClr val="bg2">
                  <a:lumMod val="50000"/>
                </a:schemeClr>
              </a:solidFill>
              <a:latin typeface="Century Gothic" panose="020B0502020202020204" pitchFamily="34" charset="0"/>
            </a:endParaRPr>
          </a:p>
        </p:txBody>
      </p:sp>
      <p:cxnSp>
        <p:nvCxnSpPr>
          <p:cNvPr id="20" name="Conector recto de flecha 19">
            <a:extLst>
              <a:ext uri="{FF2B5EF4-FFF2-40B4-BE49-F238E27FC236}">
                <a16:creationId xmlns:a16="http://schemas.microsoft.com/office/drawing/2014/main" id="{C6504A9F-E519-41A0-A9E8-EBE975D0FD23}"/>
              </a:ext>
            </a:extLst>
          </p:cNvPr>
          <p:cNvCxnSpPr/>
          <p:nvPr/>
        </p:nvCxnSpPr>
        <p:spPr>
          <a:xfrm>
            <a:off x="8460548" y="6627207"/>
            <a:ext cx="2838990"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a16="http://schemas.microsoft.com/office/drawing/2014/main" id="{01031632-6D70-42C6-A6CC-91FCFFE51E88}"/>
              </a:ext>
            </a:extLst>
          </p:cNvPr>
          <p:cNvSpPr/>
          <p:nvPr/>
        </p:nvSpPr>
        <p:spPr>
          <a:xfrm rot="16200000">
            <a:off x="11267317" y="5607147"/>
            <a:ext cx="1236194" cy="369332"/>
          </a:xfrm>
          <a:prstGeom prst="rect">
            <a:avLst/>
          </a:prstGeom>
        </p:spPr>
        <p:txBody>
          <a:bodyPr wrap="square">
            <a:spAutoFit/>
          </a:bodyPr>
          <a:lstStyle/>
          <a:p>
            <a:r>
              <a:rPr lang="es-CL" dirty="0">
                <a:solidFill>
                  <a:schemeClr val="bg2">
                    <a:lumMod val="50000"/>
                  </a:schemeClr>
                </a:solidFill>
              </a:rPr>
              <a:t>finterra.cl</a:t>
            </a:r>
          </a:p>
        </p:txBody>
      </p:sp>
      <p:sp>
        <p:nvSpPr>
          <p:cNvPr id="23" name="Rectángulo 22">
            <a:extLst>
              <a:ext uri="{FF2B5EF4-FFF2-40B4-BE49-F238E27FC236}">
                <a16:creationId xmlns:a16="http://schemas.microsoft.com/office/drawing/2014/main" id="{BFC7649A-47B6-44A0-AF03-4C4137D55E42}"/>
              </a:ext>
            </a:extLst>
          </p:cNvPr>
          <p:cNvSpPr/>
          <p:nvPr/>
        </p:nvSpPr>
        <p:spPr>
          <a:xfrm>
            <a:off x="199227" y="6495497"/>
            <a:ext cx="10284030" cy="230832"/>
          </a:xfrm>
          <a:prstGeom prst="rect">
            <a:avLst/>
          </a:prstGeom>
        </p:spPr>
        <p:txBody>
          <a:bodyPr wrap="square">
            <a:spAutoFit/>
          </a:bodyPr>
          <a:lstStyle/>
          <a:p>
            <a:pPr algn="ctr"/>
            <a:r>
              <a:rPr lang="es-CL" sz="900" dirty="0">
                <a:solidFill>
                  <a:schemeClr val="accent3">
                    <a:lumMod val="75000"/>
                  </a:schemeClr>
                </a:solidFill>
                <a:latin typeface="Century Gothic"/>
                <a:cs typeface="Century Gothic"/>
              </a:rPr>
              <a:t>Genera impacto en tus proveedores mediante una política  RSE de financiamiento responsable e inclusivo</a:t>
            </a:r>
          </a:p>
        </p:txBody>
      </p:sp>
    </p:spTree>
    <p:extLst>
      <p:ext uri="{BB962C8B-B14F-4D97-AF65-F5344CB8AC3E}">
        <p14:creationId xmlns:p14="http://schemas.microsoft.com/office/powerpoint/2010/main" val="305881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a:extLst>
              <a:ext uri="{FF2B5EF4-FFF2-40B4-BE49-F238E27FC236}">
                <a16:creationId xmlns:a16="http://schemas.microsoft.com/office/drawing/2014/main" id="{7078F3B7-6D69-4F69-90D3-03358A5AAA18}"/>
              </a:ext>
            </a:extLst>
          </p:cNvPr>
          <p:cNvSpPr/>
          <p:nvPr/>
        </p:nvSpPr>
        <p:spPr>
          <a:xfrm>
            <a:off x="694929" y="558457"/>
            <a:ext cx="9999197" cy="461665"/>
          </a:xfrm>
          <a:prstGeom prst="rect">
            <a:avLst/>
          </a:prstGeom>
        </p:spPr>
        <p:txBody>
          <a:bodyPr wrap="square">
            <a:spAutoFit/>
          </a:bodyPr>
          <a:lstStyle/>
          <a:p>
            <a:r>
              <a:rPr lang="es-CL" sz="2400" b="1" dirty="0">
                <a:solidFill>
                  <a:srgbClr val="595959"/>
                </a:solidFill>
                <a:latin typeface="Century Gothic"/>
                <a:ea typeface="+mj-ea"/>
                <a:cs typeface="Century Gothic"/>
              </a:rPr>
              <a:t>5.-Principales Beneficios para </a:t>
            </a:r>
            <a:r>
              <a:rPr lang="es-CL" sz="2000" b="1" dirty="0">
                <a:solidFill>
                  <a:srgbClr val="595959"/>
                </a:solidFill>
                <a:latin typeface="Century Gothic"/>
                <a:ea typeface="+mj-ea"/>
                <a:cs typeface="Century Gothic"/>
              </a:rPr>
              <a:t> </a:t>
            </a:r>
            <a:r>
              <a:rPr lang="es-CL" sz="2400" b="1" dirty="0">
                <a:solidFill>
                  <a:srgbClr val="595959"/>
                </a:solidFill>
                <a:latin typeface="Century Gothic"/>
                <a:ea typeface="+mj-ea"/>
              </a:rPr>
              <a:t>EL PAGADOR</a:t>
            </a:r>
          </a:p>
        </p:txBody>
      </p:sp>
      <p:pic>
        <p:nvPicPr>
          <p:cNvPr id="5" name="Imagen 4">
            <a:extLst>
              <a:ext uri="{FF2B5EF4-FFF2-40B4-BE49-F238E27FC236}">
                <a16:creationId xmlns:a16="http://schemas.microsoft.com/office/drawing/2014/main" id="{84ACA705-12B6-4727-8D99-59185BB035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29" y="22013"/>
            <a:ext cx="624530" cy="720000"/>
          </a:xfrm>
          <a:prstGeom prst="rect">
            <a:avLst/>
          </a:prstGeom>
        </p:spPr>
      </p:pic>
      <p:sp>
        <p:nvSpPr>
          <p:cNvPr id="6" name="Cuadro de texto 2">
            <a:extLst>
              <a:ext uri="{FF2B5EF4-FFF2-40B4-BE49-F238E27FC236}">
                <a16:creationId xmlns:a16="http://schemas.microsoft.com/office/drawing/2014/main" id="{9D99B870-6EB0-4A45-9FC1-7A1F04D67FE6}"/>
              </a:ext>
            </a:extLst>
          </p:cNvPr>
          <p:cNvSpPr txBox="1">
            <a:spLocks noChangeArrowheads="1"/>
          </p:cNvSpPr>
          <p:nvPr/>
        </p:nvSpPr>
        <p:spPr bwMode="auto">
          <a:xfrm rot="16200000">
            <a:off x="-1741996" y="4021467"/>
            <a:ext cx="3998691" cy="228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900" dirty="0">
                <a:solidFill>
                  <a:srgbClr val="767171"/>
                </a:solidFill>
                <a:effectLst/>
                <a:latin typeface="Century Gothic" panose="020B0502020202020204" pitchFamily="34" charset="0"/>
                <a:ea typeface="Calibri" panose="020F0502020204030204" pitchFamily="34" charset="0"/>
                <a:cs typeface="Times New Roman" panose="02020603050405020304" pitchFamily="18" charset="0"/>
              </a:rPr>
              <a:t>   Finterra Servicios Financieros S.A. última actualización Agosto 2019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9361F488-6DA0-4E55-AAE6-377D99732D39}"/>
              </a:ext>
            </a:extLst>
          </p:cNvPr>
          <p:cNvSpPr/>
          <p:nvPr/>
        </p:nvSpPr>
        <p:spPr>
          <a:xfrm>
            <a:off x="199227" y="6495497"/>
            <a:ext cx="10284030" cy="230832"/>
          </a:xfrm>
          <a:prstGeom prst="rect">
            <a:avLst/>
          </a:prstGeom>
        </p:spPr>
        <p:txBody>
          <a:bodyPr wrap="square">
            <a:spAutoFit/>
          </a:bodyPr>
          <a:lstStyle/>
          <a:p>
            <a:pPr algn="ctr"/>
            <a:r>
              <a:rPr lang="es-CL" sz="900" dirty="0">
                <a:solidFill>
                  <a:schemeClr val="accent3">
                    <a:lumMod val="75000"/>
                  </a:schemeClr>
                </a:solidFill>
                <a:latin typeface="Century Gothic"/>
                <a:cs typeface="Century Gothic"/>
              </a:rPr>
              <a:t>Genera impacto en tus proveedores mediante una política  RSE de financiamiento responsable e inclusivo</a:t>
            </a:r>
          </a:p>
        </p:txBody>
      </p:sp>
      <p:cxnSp>
        <p:nvCxnSpPr>
          <p:cNvPr id="8" name="Conector recto de flecha 7">
            <a:extLst>
              <a:ext uri="{FF2B5EF4-FFF2-40B4-BE49-F238E27FC236}">
                <a16:creationId xmlns:a16="http://schemas.microsoft.com/office/drawing/2014/main" id="{CA79B7A3-E633-4AFE-8240-FB82438B6ACB}"/>
              </a:ext>
            </a:extLst>
          </p:cNvPr>
          <p:cNvCxnSpPr/>
          <p:nvPr/>
        </p:nvCxnSpPr>
        <p:spPr>
          <a:xfrm>
            <a:off x="8460548" y="6627207"/>
            <a:ext cx="2838990"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3970BB9D-CE47-40AD-80B8-34E7265E5AFD}"/>
              </a:ext>
            </a:extLst>
          </p:cNvPr>
          <p:cNvSpPr/>
          <p:nvPr/>
        </p:nvSpPr>
        <p:spPr>
          <a:xfrm rot="16200000">
            <a:off x="11267317" y="5607147"/>
            <a:ext cx="1236194" cy="369332"/>
          </a:xfrm>
          <a:prstGeom prst="rect">
            <a:avLst/>
          </a:prstGeom>
        </p:spPr>
        <p:txBody>
          <a:bodyPr wrap="square">
            <a:spAutoFit/>
          </a:bodyPr>
          <a:lstStyle/>
          <a:p>
            <a:r>
              <a:rPr lang="es-CL" dirty="0">
                <a:solidFill>
                  <a:schemeClr val="bg2">
                    <a:lumMod val="50000"/>
                  </a:schemeClr>
                </a:solidFill>
              </a:rPr>
              <a:t>finterra.cl</a:t>
            </a:r>
          </a:p>
        </p:txBody>
      </p:sp>
      <p:sp>
        <p:nvSpPr>
          <p:cNvPr id="11" name="Rectángulo: esquinas redondeadas 10">
            <a:extLst>
              <a:ext uri="{FF2B5EF4-FFF2-40B4-BE49-F238E27FC236}">
                <a16:creationId xmlns:a16="http://schemas.microsoft.com/office/drawing/2014/main" id="{C2BFF2E2-55A4-4C47-859F-B853E531DCC4}"/>
              </a:ext>
            </a:extLst>
          </p:cNvPr>
          <p:cNvSpPr/>
          <p:nvPr/>
        </p:nvSpPr>
        <p:spPr>
          <a:xfrm>
            <a:off x="979064" y="3013691"/>
            <a:ext cx="10505364" cy="677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Libera capacidad  administrativa</a:t>
            </a:r>
          </a:p>
        </p:txBody>
      </p:sp>
      <p:sp>
        <p:nvSpPr>
          <p:cNvPr id="12" name="Rectángulo: esquinas redondeadas 11">
            <a:extLst>
              <a:ext uri="{FF2B5EF4-FFF2-40B4-BE49-F238E27FC236}">
                <a16:creationId xmlns:a16="http://schemas.microsoft.com/office/drawing/2014/main" id="{FE0812BA-DB30-4851-A715-4FD5968D4AA8}"/>
              </a:ext>
            </a:extLst>
          </p:cNvPr>
          <p:cNvSpPr/>
          <p:nvPr/>
        </p:nvSpPr>
        <p:spPr>
          <a:xfrm>
            <a:off x="946407" y="2204351"/>
            <a:ext cx="10505364" cy="677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Mejora control gestión sobre flujos de pagos</a:t>
            </a:r>
          </a:p>
        </p:txBody>
      </p:sp>
      <p:sp>
        <p:nvSpPr>
          <p:cNvPr id="13" name="Rectángulo: esquinas redondeadas 12">
            <a:extLst>
              <a:ext uri="{FF2B5EF4-FFF2-40B4-BE49-F238E27FC236}">
                <a16:creationId xmlns:a16="http://schemas.microsoft.com/office/drawing/2014/main" id="{B4D15F45-6C01-416E-AA57-EAE249D82F55}"/>
              </a:ext>
            </a:extLst>
          </p:cNvPr>
          <p:cNvSpPr/>
          <p:nvPr/>
        </p:nvSpPr>
        <p:spPr>
          <a:xfrm>
            <a:off x="946407" y="1395011"/>
            <a:ext cx="10505364" cy="677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Generar </a:t>
            </a:r>
            <a:r>
              <a:rPr lang="es-CL" sz="1600" b="1" dirty="0">
                <a:solidFill>
                  <a:prstClr val="white"/>
                </a:solidFill>
                <a:latin typeface="Century Gothic" panose="020B0502020202020204" pitchFamily="34" charset="0"/>
              </a:rPr>
              <a:t>impacto</a:t>
            </a:r>
            <a:r>
              <a:rPr lang="es-CL" sz="1600" dirty="0">
                <a:solidFill>
                  <a:prstClr val="white"/>
                </a:solidFill>
                <a:latin typeface="Century Gothic" panose="020B0502020202020204" pitchFamily="34" charset="0"/>
              </a:rPr>
              <a:t> en proveedores por MEJOR financiamiento (política RSE  y SUSTENTABILIDAD empresa pagadora)</a:t>
            </a:r>
          </a:p>
        </p:txBody>
      </p:sp>
      <p:sp>
        <p:nvSpPr>
          <p:cNvPr id="14" name="Rectángulo: esquinas redondeadas 13">
            <a:extLst>
              <a:ext uri="{FF2B5EF4-FFF2-40B4-BE49-F238E27FC236}">
                <a16:creationId xmlns:a16="http://schemas.microsoft.com/office/drawing/2014/main" id="{70677EFF-3B45-470F-BC1A-161F924E4096}"/>
              </a:ext>
            </a:extLst>
          </p:cNvPr>
          <p:cNvSpPr/>
          <p:nvPr/>
        </p:nvSpPr>
        <p:spPr>
          <a:xfrm>
            <a:off x="1011721" y="3823031"/>
            <a:ext cx="10440050" cy="677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Transparencia en las transacciones (</a:t>
            </a:r>
            <a:r>
              <a:rPr lang="es-CL" sz="1400" i="1" dirty="0">
                <a:solidFill>
                  <a:prstClr val="white"/>
                </a:solidFill>
                <a:latin typeface="Century Gothic" panose="020B0502020202020204" pitchFamily="34" charset="0"/>
              </a:rPr>
              <a:t>compliance</a:t>
            </a:r>
            <a:r>
              <a:rPr lang="es-CL" sz="1600" dirty="0">
                <a:solidFill>
                  <a:prstClr val="white"/>
                </a:solidFill>
                <a:latin typeface="Century Gothic" panose="020B0502020202020204" pitchFamily="34" charset="0"/>
              </a:rPr>
              <a:t>)</a:t>
            </a:r>
          </a:p>
        </p:txBody>
      </p:sp>
      <p:sp>
        <p:nvSpPr>
          <p:cNvPr id="15" name="Rectángulo: esquinas redondeadas 14">
            <a:extLst>
              <a:ext uri="{FF2B5EF4-FFF2-40B4-BE49-F238E27FC236}">
                <a16:creationId xmlns:a16="http://schemas.microsoft.com/office/drawing/2014/main" id="{79FDF466-7EF6-4BA6-A756-BE0CB719CF03}"/>
              </a:ext>
            </a:extLst>
          </p:cNvPr>
          <p:cNvSpPr/>
          <p:nvPr/>
        </p:nvSpPr>
        <p:spPr>
          <a:xfrm>
            <a:off x="1044378" y="4632371"/>
            <a:ext cx="10440050" cy="67763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Este Acuerdo Comercial no es FACTORING, no es CONFIRMING, no es PRONTOPAGO</a:t>
            </a:r>
          </a:p>
        </p:txBody>
      </p:sp>
      <p:sp>
        <p:nvSpPr>
          <p:cNvPr id="16" name="Rectángulo: esquinas redondeadas 15">
            <a:extLst>
              <a:ext uri="{FF2B5EF4-FFF2-40B4-BE49-F238E27FC236}">
                <a16:creationId xmlns:a16="http://schemas.microsoft.com/office/drawing/2014/main" id="{24562F13-C009-448D-B142-0529E98BB1B0}"/>
              </a:ext>
            </a:extLst>
          </p:cNvPr>
          <p:cNvSpPr/>
          <p:nvPr/>
        </p:nvSpPr>
        <p:spPr>
          <a:xfrm>
            <a:off x="1044378" y="5413197"/>
            <a:ext cx="10440050" cy="67763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Tampoco se considera DEUDA para el Pagador</a:t>
            </a:r>
          </a:p>
        </p:txBody>
      </p:sp>
    </p:spTree>
    <p:extLst>
      <p:ext uri="{BB962C8B-B14F-4D97-AF65-F5344CB8AC3E}">
        <p14:creationId xmlns:p14="http://schemas.microsoft.com/office/powerpoint/2010/main" val="425959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a:extLst>
              <a:ext uri="{FF2B5EF4-FFF2-40B4-BE49-F238E27FC236}">
                <a16:creationId xmlns:a16="http://schemas.microsoft.com/office/drawing/2014/main" id="{7078F3B7-6D69-4F69-90D3-03358A5AAA18}"/>
              </a:ext>
            </a:extLst>
          </p:cNvPr>
          <p:cNvSpPr/>
          <p:nvPr/>
        </p:nvSpPr>
        <p:spPr>
          <a:xfrm>
            <a:off x="694929" y="558457"/>
            <a:ext cx="9999197" cy="461665"/>
          </a:xfrm>
          <a:prstGeom prst="rect">
            <a:avLst/>
          </a:prstGeom>
        </p:spPr>
        <p:txBody>
          <a:bodyPr wrap="square">
            <a:spAutoFit/>
          </a:bodyPr>
          <a:lstStyle/>
          <a:p>
            <a:r>
              <a:rPr lang="es-CL" sz="2400" b="1" dirty="0">
                <a:solidFill>
                  <a:srgbClr val="595959"/>
                </a:solidFill>
                <a:latin typeface="Century Gothic"/>
                <a:ea typeface="+mj-ea"/>
                <a:cs typeface="Century Gothic"/>
              </a:rPr>
              <a:t>5.-Principales Beneficios para </a:t>
            </a:r>
            <a:r>
              <a:rPr lang="es-CL" sz="2000" b="1" dirty="0">
                <a:solidFill>
                  <a:srgbClr val="595959"/>
                </a:solidFill>
                <a:latin typeface="Century Gothic"/>
                <a:ea typeface="+mj-ea"/>
                <a:cs typeface="Century Gothic"/>
              </a:rPr>
              <a:t> </a:t>
            </a:r>
            <a:r>
              <a:rPr lang="es-CL" sz="2400" b="1" dirty="0">
                <a:solidFill>
                  <a:srgbClr val="595959"/>
                </a:solidFill>
                <a:latin typeface="Century Gothic"/>
                <a:ea typeface="+mj-ea"/>
              </a:rPr>
              <a:t>EL PROVEEDOR</a:t>
            </a:r>
          </a:p>
        </p:txBody>
      </p:sp>
      <p:pic>
        <p:nvPicPr>
          <p:cNvPr id="5" name="Imagen 4">
            <a:extLst>
              <a:ext uri="{FF2B5EF4-FFF2-40B4-BE49-F238E27FC236}">
                <a16:creationId xmlns:a16="http://schemas.microsoft.com/office/drawing/2014/main" id="{84ACA705-12B6-4727-8D99-59185BB035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29" y="22013"/>
            <a:ext cx="624530" cy="720000"/>
          </a:xfrm>
          <a:prstGeom prst="rect">
            <a:avLst/>
          </a:prstGeom>
        </p:spPr>
      </p:pic>
      <p:sp>
        <p:nvSpPr>
          <p:cNvPr id="6" name="Cuadro de texto 2">
            <a:extLst>
              <a:ext uri="{FF2B5EF4-FFF2-40B4-BE49-F238E27FC236}">
                <a16:creationId xmlns:a16="http://schemas.microsoft.com/office/drawing/2014/main" id="{9D99B870-6EB0-4A45-9FC1-7A1F04D67FE6}"/>
              </a:ext>
            </a:extLst>
          </p:cNvPr>
          <p:cNvSpPr txBox="1">
            <a:spLocks noChangeArrowheads="1"/>
          </p:cNvSpPr>
          <p:nvPr/>
        </p:nvSpPr>
        <p:spPr bwMode="auto">
          <a:xfrm rot="16200000">
            <a:off x="-1741996" y="4021467"/>
            <a:ext cx="3998691" cy="228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900" dirty="0">
                <a:solidFill>
                  <a:srgbClr val="767171"/>
                </a:solidFill>
                <a:effectLst/>
                <a:latin typeface="Century Gothic" panose="020B0502020202020204" pitchFamily="34" charset="0"/>
                <a:ea typeface="Calibri" panose="020F0502020204030204" pitchFamily="34" charset="0"/>
                <a:cs typeface="Times New Roman" panose="02020603050405020304" pitchFamily="18" charset="0"/>
              </a:rPr>
              <a:t>   Finterra Servicios Financieros S.A. última actualización Agosto 2019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9361F488-6DA0-4E55-AAE6-377D99732D39}"/>
              </a:ext>
            </a:extLst>
          </p:cNvPr>
          <p:cNvSpPr/>
          <p:nvPr/>
        </p:nvSpPr>
        <p:spPr>
          <a:xfrm>
            <a:off x="199227" y="6495497"/>
            <a:ext cx="10284030" cy="230832"/>
          </a:xfrm>
          <a:prstGeom prst="rect">
            <a:avLst/>
          </a:prstGeom>
        </p:spPr>
        <p:txBody>
          <a:bodyPr wrap="square">
            <a:spAutoFit/>
          </a:bodyPr>
          <a:lstStyle/>
          <a:p>
            <a:pPr algn="ctr"/>
            <a:r>
              <a:rPr lang="es-CL" sz="900" dirty="0">
                <a:solidFill>
                  <a:schemeClr val="accent3">
                    <a:lumMod val="75000"/>
                  </a:schemeClr>
                </a:solidFill>
                <a:latin typeface="Century Gothic"/>
                <a:cs typeface="Century Gothic"/>
              </a:rPr>
              <a:t>Genera impacto en tus proveedores mediante una política  RSE de financiamiento responsable e inclusivo</a:t>
            </a:r>
          </a:p>
        </p:txBody>
      </p:sp>
      <p:cxnSp>
        <p:nvCxnSpPr>
          <p:cNvPr id="8" name="Conector recto de flecha 7">
            <a:extLst>
              <a:ext uri="{FF2B5EF4-FFF2-40B4-BE49-F238E27FC236}">
                <a16:creationId xmlns:a16="http://schemas.microsoft.com/office/drawing/2014/main" id="{CA79B7A3-E633-4AFE-8240-FB82438B6ACB}"/>
              </a:ext>
            </a:extLst>
          </p:cNvPr>
          <p:cNvCxnSpPr/>
          <p:nvPr/>
        </p:nvCxnSpPr>
        <p:spPr>
          <a:xfrm>
            <a:off x="8460548" y="6627207"/>
            <a:ext cx="2838990"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3970BB9D-CE47-40AD-80B8-34E7265E5AFD}"/>
              </a:ext>
            </a:extLst>
          </p:cNvPr>
          <p:cNvSpPr/>
          <p:nvPr/>
        </p:nvSpPr>
        <p:spPr>
          <a:xfrm rot="16200000">
            <a:off x="11267317" y="5607147"/>
            <a:ext cx="1236194" cy="369332"/>
          </a:xfrm>
          <a:prstGeom prst="rect">
            <a:avLst/>
          </a:prstGeom>
        </p:spPr>
        <p:txBody>
          <a:bodyPr wrap="square">
            <a:spAutoFit/>
          </a:bodyPr>
          <a:lstStyle/>
          <a:p>
            <a:r>
              <a:rPr lang="es-CL" dirty="0">
                <a:solidFill>
                  <a:schemeClr val="bg2">
                    <a:lumMod val="50000"/>
                  </a:schemeClr>
                </a:solidFill>
              </a:rPr>
              <a:t>finterra.cl</a:t>
            </a:r>
          </a:p>
        </p:txBody>
      </p:sp>
      <p:sp>
        <p:nvSpPr>
          <p:cNvPr id="11" name="Rectángulo: esquinas redondeadas 10">
            <a:extLst>
              <a:ext uri="{FF2B5EF4-FFF2-40B4-BE49-F238E27FC236}">
                <a16:creationId xmlns:a16="http://schemas.microsoft.com/office/drawing/2014/main" id="{C2BFF2E2-55A4-4C47-859F-B853E531DCC4}"/>
              </a:ext>
            </a:extLst>
          </p:cNvPr>
          <p:cNvSpPr/>
          <p:nvPr/>
        </p:nvSpPr>
        <p:spPr>
          <a:xfrm>
            <a:off x="979064" y="3013691"/>
            <a:ext cx="10505364" cy="677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Inmediatez, NO requiere evaluación crediticia</a:t>
            </a:r>
          </a:p>
        </p:txBody>
      </p:sp>
      <p:sp>
        <p:nvSpPr>
          <p:cNvPr id="12" name="Rectángulo: esquinas redondeadas 11">
            <a:extLst>
              <a:ext uri="{FF2B5EF4-FFF2-40B4-BE49-F238E27FC236}">
                <a16:creationId xmlns:a16="http://schemas.microsoft.com/office/drawing/2014/main" id="{FE0812BA-DB30-4851-A715-4FD5968D4AA8}"/>
              </a:ext>
            </a:extLst>
          </p:cNvPr>
          <p:cNvSpPr/>
          <p:nvPr/>
        </p:nvSpPr>
        <p:spPr>
          <a:xfrm>
            <a:off x="946407" y="2204351"/>
            <a:ext cx="10505364" cy="677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NO firma contratos , NO garantizan avales </a:t>
            </a:r>
          </a:p>
        </p:txBody>
      </p:sp>
      <p:sp>
        <p:nvSpPr>
          <p:cNvPr id="13" name="Rectángulo: esquinas redondeadas 12">
            <a:extLst>
              <a:ext uri="{FF2B5EF4-FFF2-40B4-BE49-F238E27FC236}">
                <a16:creationId xmlns:a16="http://schemas.microsoft.com/office/drawing/2014/main" id="{B4D15F45-6C01-416E-AA57-EAE249D82F55}"/>
              </a:ext>
            </a:extLst>
          </p:cNvPr>
          <p:cNvSpPr/>
          <p:nvPr/>
        </p:nvSpPr>
        <p:spPr>
          <a:xfrm>
            <a:off x="946407" y="1395011"/>
            <a:ext cx="10505364" cy="677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Mejorar su liquidez a una “tasa inclusiva” sin tener que endeudarse</a:t>
            </a:r>
          </a:p>
        </p:txBody>
      </p:sp>
      <p:sp>
        <p:nvSpPr>
          <p:cNvPr id="14" name="Rectángulo: esquinas redondeadas 13">
            <a:extLst>
              <a:ext uri="{FF2B5EF4-FFF2-40B4-BE49-F238E27FC236}">
                <a16:creationId xmlns:a16="http://schemas.microsoft.com/office/drawing/2014/main" id="{70677EFF-3B45-470F-BC1A-161F924E4096}"/>
              </a:ext>
            </a:extLst>
          </p:cNvPr>
          <p:cNvSpPr/>
          <p:nvPr/>
        </p:nvSpPr>
        <p:spPr>
          <a:xfrm>
            <a:off x="1011721" y="3823031"/>
            <a:ext cx="10440050" cy="677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Transparencia en las transacciones (</a:t>
            </a:r>
            <a:r>
              <a:rPr lang="es-CL" sz="1400" i="1" dirty="0">
                <a:solidFill>
                  <a:prstClr val="white"/>
                </a:solidFill>
                <a:latin typeface="Century Gothic" panose="020B0502020202020204" pitchFamily="34" charset="0"/>
              </a:rPr>
              <a:t>compliance</a:t>
            </a:r>
            <a:r>
              <a:rPr lang="es-CL" sz="1600" dirty="0">
                <a:solidFill>
                  <a:prstClr val="white"/>
                </a:solidFill>
                <a:latin typeface="Century Gothic" panose="020B0502020202020204" pitchFamily="34" charset="0"/>
              </a:rPr>
              <a:t>)</a:t>
            </a:r>
          </a:p>
        </p:txBody>
      </p:sp>
      <p:sp>
        <p:nvSpPr>
          <p:cNvPr id="15" name="Rectángulo: esquinas redondeadas 14">
            <a:extLst>
              <a:ext uri="{FF2B5EF4-FFF2-40B4-BE49-F238E27FC236}">
                <a16:creationId xmlns:a16="http://schemas.microsoft.com/office/drawing/2014/main" id="{79FDF466-7EF6-4BA6-A756-BE0CB719CF03}"/>
              </a:ext>
            </a:extLst>
          </p:cNvPr>
          <p:cNvSpPr/>
          <p:nvPr/>
        </p:nvSpPr>
        <p:spPr>
          <a:xfrm>
            <a:off x="1044378" y="4632371"/>
            <a:ext cx="10440050" cy="67763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Este Acuerdo Comercial no es FACTORING, no es CONFIRMING, no es PRONTOPAGO</a:t>
            </a:r>
          </a:p>
        </p:txBody>
      </p:sp>
      <p:sp>
        <p:nvSpPr>
          <p:cNvPr id="16" name="Rectángulo: esquinas redondeadas 15">
            <a:extLst>
              <a:ext uri="{FF2B5EF4-FFF2-40B4-BE49-F238E27FC236}">
                <a16:creationId xmlns:a16="http://schemas.microsoft.com/office/drawing/2014/main" id="{24562F13-C009-448D-B142-0529E98BB1B0}"/>
              </a:ext>
            </a:extLst>
          </p:cNvPr>
          <p:cNvSpPr/>
          <p:nvPr/>
        </p:nvSpPr>
        <p:spPr>
          <a:xfrm>
            <a:off x="1044378" y="5413197"/>
            <a:ext cx="10440050" cy="67763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es-CL" sz="1600" dirty="0">
                <a:solidFill>
                  <a:prstClr val="white"/>
                </a:solidFill>
                <a:latin typeface="Century Gothic" panose="020B0502020202020204" pitchFamily="34" charset="0"/>
              </a:rPr>
              <a:t>Tampoco se considera DEUDA para el Proveedor</a:t>
            </a:r>
          </a:p>
        </p:txBody>
      </p:sp>
    </p:spTree>
    <p:extLst>
      <p:ext uri="{BB962C8B-B14F-4D97-AF65-F5344CB8AC3E}">
        <p14:creationId xmlns:p14="http://schemas.microsoft.com/office/powerpoint/2010/main" val="327411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4341A8E-F9F5-47F0-9605-BA04D4D02CC4}"/>
              </a:ext>
            </a:extLst>
          </p:cNvPr>
          <p:cNvPicPr>
            <a:picLocks noChangeAspect="1"/>
          </p:cNvPicPr>
          <p:nvPr/>
        </p:nvPicPr>
        <p:blipFill rotWithShape="1">
          <a:blip r:embed="rId2"/>
          <a:srcRect l="31237" t="11821" r="32577" b="3780"/>
          <a:stretch/>
        </p:blipFill>
        <p:spPr>
          <a:xfrm>
            <a:off x="0" y="0"/>
            <a:ext cx="5233851" cy="6866634"/>
          </a:xfrm>
          <a:prstGeom prst="rect">
            <a:avLst/>
          </a:prstGeom>
        </p:spPr>
      </p:pic>
      <p:sp>
        <p:nvSpPr>
          <p:cNvPr id="5" name="CuadroTexto 4">
            <a:extLst>
              <a:ext uri="{FF2B5EF4-FFF2-40B4-BE49-F238E27FC236}">
                <a16:creationId xmlns:a16="http://schemas.microsoft.com/office/drawing/2014/main" id="{4B1503A7-A76B-4BDE-9D58-70B067BF3EB3}"/>
              </a:ext>
            </a:extLst>
          </p:cNvPr>
          <p:cNvSpPr txBox="1"/>
          <p:nvPr/>
        </p:nvSpPr>
        <p:spPr>
          <a:xfrm>
            <a:off x="5599614" y="13063"/>
            <a:ext cx="5059680" cy="6801862"/>
          </a:xfrm>
          <a:prstGeom prst="rect">
            <a:avLst/>
          </a:prstGeom>
          <a:noFill/>
        </p:spPr>
        <p:txBody>
          <a:bodyPr wrap="square" rtlCol="0">
            <a:spAutoFit/>
          </a:bodyPr>
          <a:lstStyle/>
          <a:p>
            <a:endParaRPr lang="es-CL" dirty="0"/>
          </a:p>
          <a:p>
            <a:pPr algn="ctr"/>
            <a:r>
              <a:rPr lang="es-CL" sz="2400" b="1" dirty="0">
                <a:solidFill>
                  <a:srgbClr val="FFFFFF"/>
                </a:solidFill>
                <a:highlight>
                  <a:srgbClr val="4F95D5"/>
                </a:highlight>
                <a:latin typeface="+mj-lt"/>
                <a:ea typeface="+mj-ea"/>
                <a:cs typeface="+mj-cs"/>
              </a:rPr>
              <a:t>Perfil Proveedor</a:t>
            </a:r>
          </a:p>
          <a:p>
            <a:endParaRPr lang="es-CL" sz="1400" dirty="0"/>
          </a:p>
          <a:p>
            <a:pPr marL="285750" indent="-285750">
              <a:buFont typeface="Arial" panose="020B0604020202020204" pitchFamily="34" charset="0"/>
              <a:buChar char="•"/>
            </a:pPr>
            <a:r>
              <a:rPr lang="es-CL" sz="2400" b="1" dirty="0">
                <a:solidFill>
                  <a:srgbClr val="FFFFFF"/>
                </a:solidFill>
                <a:highlight>
                  <a:srgbClr val="4F95D5"/>
                </a:highlight>
                <a:latin typeface="+mj-lt"/>
                <a:ea typeface="+mj-ea"/>
                <a:cs typeface="+mj-cs"/>
              </a:rPr>
              <a:t>Administración familiar …digitalización precaria.</a:t>
            </a:r>
          </a:p>
          <a:p>
            <a:endParaRPr lang="es-CL" sz="1400" dirty="0"/>
          </a:p>
          <a:p>
            <a:pPr marL="285750" indent="-285750">
              <a:buFont typeface="Arial" panose="020B0604020202020204" pitchFamily="34" charset="0"/>
              <a:buChar char="•"/>
            </a:pPr>
            <a:r>
              <a:rPr lang="es-CL" sz="2400" b="1" dirty="0">
                <a:solidFill>
                  <a:srgbClr val="FFFFFF"/>
                </a:solidFill>
                <a:highlight>
                  <a:srgbClr val="4F95D5"/>
                </a:highlight>
                <a:latin typeface="+mj-lt"/>
                <a:ea typeface="+mj-ea"/>
                <a:cs typeface="+mj-cs"/>
              </a:rPr>
              <a:t>Impuestos fiscales renegociados y Dicom</a:t>
            </a:r>
          </a:p>
          <a:p>
            <a:pPr marL="285750" indent="-285750">
              <a:buFont typeface="Arial" panose="020B0604020202020204" pitchFamily="34" charset="0"/>
              <a:buChar char="•"/>
            </a:pPr>
            <a:endParaRPr lang="es-CL" sz="2400" b="1" dirty="0">
              <a:solidFill>
                <a:srgbClr val="FFFFFF"/>
              </a:solidFill>
              <a:highlight>
                <a:srgbClr val="4F95D5"/>
              </a:highlight>
              <a:latin typeface="+mj-lt"/>
              <a:ea typeface="+mj-ea"/>
              <a:cs typeface="+mj-cs"/>
            </a:endParaRPr>
          </a:p>
          <a:p>
            <a:pPr marL="285750" indent="-285750">
              <a:buFont typeface="Arial" panose="020B0604020202020204" pitchFamily="34" charset="0"/>
              <a:buChar char="•"/>
            </a:pPr>
            <a:r>
              <a:rPr lang="es-CL" sz="2400" b="1" dirty="0">
                <a:solidFill>
                  <a:srgbClr val="FFFFFF"/>
                </a:solidFill>
                <a:highlight>
                  <a:srgbClr val="4F95D5"/>
                </a:highlight>
                <a:latin typeface="+mj-lt"/>
                <a:ea typeface="+mj-ea"/>
                <a:cs typeface="+mj-cs"/>
              </a:rPr>
              <a:t>“CERO” acceso a banca, solo cuenta corriente o vista.</a:t>
            </a:r>
          </a:p>
          <a:p>
            <a:pPr marL="285750" indent="-285750">
              <a:buFont typeface="Arial" panose="020B0604020202020204" pitchFamily="34" charset="0"/>
              <a:buChar char="•"/>
            </a:pPr>
            <a:endParaRPr lang="es-CL" sz="2400" b="1" dirty="0">
              <a:solidFill>
                <a:srgbClr val="FFFFFF"/>
              </a:solidFill>
              <a:highlight>
                <a:srgbClr val="4F95D5"/>
              </a:highlight>
              <a:latin typeface="+mj-lt"/>
              <a:ea typeface="+mj-ea"/>
              <a:cs typeface="+mj-cs"/>
            </a:endParaRPr>
          </a:p>
          <a:p>
            <a:pPr marL="285750" indent="-285750">
              <a:buFont typeface="Arial" panose="020B0604020202020204" pitchFamily="34" charset="0"/>
              <a:buChar char="•"/>
            </a:pPr>
            <a:r>
              <a:rPr lang="es-CL" sz="2400" b="1" dirty="0">
                <a:solidFill>
                  <a:srgbClr val="FFFFFF"/>
                </a:solidFill>
                <a:highlight>
                  <a:srgbClr val="4F95D5"/>
                </a:highlight>
                <a:latin typeface="+mj-lt"/>
                <a:ea typeface="+mj-ea"/>
                <a:cs typeface="+mj-cs"/>
              </a:rPr>
              <a:t>Margen de utilidad se diluye en financiamiento informal (40% anual).</a:t>
            </a:r>
          </a:p>
          <a:p>
            <a:pPr marL="285750" indent="-285750">
              <a:buFont typeface="Arial" panose="020B0604020202020204" pitchFamily="34" charset="0"/>
              <a:buChar char="•"/>
            </a:pPr>
            <a:endParaRPr lang="es-CL" sz="2400" b="1" dirty="0">
              <a:solidFill>
                <a:srgbClr val="FFFFFF"/>
              </a:solidFill>
              <a:highlight>
                <a:srgbClr val="4F95D5"/>
              </a:highlight>
              <a:latin typeface="+mj-lt"/>
              <a:ea typeface="+mj-ea"/>
              <a:cs typeface="+mj-cs"/>
            </a:endParaRPr>
          </a:p>
          <a:p>
            <a:pPr marL="285750" indent="-285750">
              <a:buFont typeface="Arial" panose="020B0604020202020204" pitchFamily="34" charset="0"/>
              <a:buChar char="•"/>
            </a:pPr>
            <a:r>
              <a:rPr lang="es-CL" sz="2400" b="1" dirty="0">
                <a:solidFill>
                  <a:srgbClr val="FFFFFF"/>
                </a:solidFill>
                <a:highlight>
                  <a:srgbClr val="4F95D5"/>
                </a:highlight>
                <a:latin typeface="+mj-lt"/>
                <a:ea typeface="+mj-ea"/>
                <a:cs typeface="+mj-cs"/>
              </a:rPr>
              <a:t>“VALORACIÓN” al ser proveedores de grandes corporaciones.</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endParaRPr lang="es-CL" dirty="0"/>
          </a:p>
          <a:p>
            <a:endParaRPr lang="es-CL" dirty="0"/>
          </a:p>
        </p:txBody>
      </p:sp>
      <p:pic>
        <p:nvPicPr>
          <p:cNvPr id="8" name="Imagen 7">
            <a:extLst>
              <a:ext uri="{FF2B5EF4-FFF2-40B4-BE49-F238E27FC236}">
                <a16:creationId xmlns:a16="http://schemas.microsoft.com/office/drawing/2014/main" id="{C557B593-0CF9-439C-A423-DC9680CC2735}"/>
              </a:ext>
            </a:extLst>
          </p:cNvPr>
          <p:cNvPicPr>
            <a:picLocks noChangeAspect="1"/>
          </p:cNvPicPr>
          <p:nvPr/>
        </p:nvPicPr>
        <p:blipFill>
          <a:blip r:embed="rId3"/>
          <a:stretch>
            <a:fillRect/>
          </a:stretch>
        </p:blipFill>
        <p:spPr>
          <a:xfrm>
            <a:off x="2075119" y="2585858"/>
            <a:ext cx="1083612" cy="1080000"/>
          </a:xfrm>
          <a:prstGeom prst="rect">
            <a:avLst/>
          </a:prstGeom>
        </p:spPr>
      </p:pic>
    </p:spTree>
    <p:extLst>
      <p:ext uri="{BB962C8B-B14F-4D97-AF65-F5344CB8AC3E}">
        <p14:creationId xmlns:p14="http://schemas.microsoft.com/office/powerpoint/2010/main" val="26235463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ADB1363AB9A8458F267FDEDF052ACF" ma:contentTypeVersion="10" ma:contentTypeDescription="Crear nuevo documento." ma:contentTypeScope="" ma:versionID="b2e4d47e414b0d322b753f02a7610cca">
  <xsd:schema xmlns:xsd="http://www.w3.org/2001/XMLSchema" xmlns:xs="http://www.w3.org/2001/XMLSchema" xmlns:p="http://schemas.microsoft.com/office/2006/metadata/properties" xmlns:ns2="7c9b266e-f1d3-4d16-87d1-a591a60048bd" xmlns:ns3="5535cc56-48ae-424e-ab6c-ab1276b2499c" targetNamespace="http://schemas.microsoft.com/office/2006/metadata/properties" ma:root="true" ma:fieldsID="43167d8a50922646bff2a1962941446e" ns2:_="" ns3:_="">
    <xsd:import namespace="7c9b266e-f1d3-4d16-87d1-a591a60048bd"/>
    <xsd:import namespace="5535cc56-48ae-424e-ab6c-ab1276b249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b266e-f1d3-4d16-87d1-a591a60048bd"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35cc56-48ae-424e-ab6c-ab1276b2499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BE83EA-3CC7-4F9C-8641-BF7D3DFF6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9b266e-f1d3-4d16-87d1-a591a60048bd"/>
    <ds:schemaRef ds:uri="5535cc56-48ae-424e-ab6c-ab1276b249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EB29BC-B590-4807-93C5-174E18CC04F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2B72A69-5E0B-42A4-977E-ABDA7EDA0F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TotalTime>
  <Words>1362</Words>
  <Application>Microsoft Office PowerPoint</Application>
  <PresentationFormat>Panorámica</PresentationFormat>
  <Paragraphs>200</Paragraphs>
  <Slides>14</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Arial Black</vt:lpstr>
      <vt:lpstr>Calibri</vt:lpstr>
      <vt:lpstr>Calibri Light</vt:lpstr>
      <vt:lpstr>Cambria Math</vt:lpstr>
      <vt:lpstr>Century Gothic</vt:lpstr>
      <vt:lpstr>Times New Roman</vt:lpstr>
      <vt:lpstr>Tema de Office</vt:lpstr>
      <vt:lpstr>Presentación de PowerPoint</vt:lpstr>
      <vt:lpstr>Presentación de PowerPoint</vt:lpstr>
      <vt:lpstr>Presentación de PowerPoint</vt:lpstr>
      <vt:lpstr> Jorge Fluxá López  Joaquín Manterola Gana Gerente  de Riesgo &amp; Crédito       Gerente General</vt:lpstr>
      <vt:lpstr>Presentación de PowerPoint</vt:lpstr>
      <vt:lpstr>Presentación de PowerPoint</vt:lpstr>
      <vt:lpstr>Presentación de PowerPoint</vt:lpstr>
      <vt:lpstr>Presentación de PowerPoint</vt:lpstr>
      <vt:lpstr>Presentación de PowerPoint</vt:lpstr>
      <vt:lpstr>6.-Propuesta Acuerdo Marco de Financiamiento Responsable</vt:lpstr>
      <vt:lpstr>Presentación de PowerPoint</vt:lpstr>
      <vt:lpstr>FINTERRA liberará en plazo máximo de 24 horas el pago al proveedor previa cesión electrónica de las facturas.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rinihue2000@hotmail.com .</dc:creator>
  <cp:lastModifiedBy>rinihue2000@hotmail.com .</cp:lastModifiedBy>
  <cp:revision>2</cp:revision>
  <dcterms:created xsi:type="dcterms:W3CDTF">2020-01-28T19:51:58Z</dcterms:created>
  <dcterms:modified xsi:type="dcterms:W3CDTF">2020-02-05T22:31:41Z</dcterms:modified>
</cp:coreProperties>
</file>